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209" r:id="rId1"/>
  </p:sldMasterIdLst>
  <p:notesMasterIdLst>
    <p:notesMasterId r:id="rId16"/>
  </p:notesMasterIdLst>
  <p:sldIdLst>
    <p:sldId id="256" r:id="rId2"/>
    <p:sldId id="267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</p:sldIdLst>
  <p:sldSz cx="12192000" cy="6858000"/>
  <p:notesSz cx="6858000" cy="9144000"/>
  <p:custDataLst>
    <p:tags r:id="rId1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BE1611-7BEC-43CB-97C1-98969CE14650}" type="datetimeFigureOut">
              <a:rPr lang="it-IT" smtClean="0"/>
              <a:t>22/06/2019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30C8C-58FB-4653-9E80-62261D1FB82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778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30C8C-58FB-4653-9E80-62261D1FB821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35164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30C8C-58FB-4653-9E80-62261D1FB821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54272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30C8C-58FB-4653-9E80-62261D1FB821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95624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4ABEDD8A-855B-495F-90D0-30F579BB124D}" type="slidenum">
              <a:rPr lang="it-IT" altLang="it-IT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12</a:t>
            </a:fld>
            <a:endParaRPr lang="it-IT" altLang="it-IT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22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 smtClean="0"/>
          </a:p>
        </p:txBody>
      </p:sp>
    </p:spTree>
    <p:extLst>
      <p:ext uri="{BB962C8B-B14F-4D97-AF65-F5344CB8AC3E}">
        <p14:creationId xmlns:p14="http://schemas.microsoft.com/office/powerpoint/2010/main" val="39755993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449B586F-7380-477C-B121-2B78079C246A}" type="slidenum">
              <a:rPr lang="it-IT" altLang="it-IT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13</a:t>
            </a:fld>
            <a:endParaRPr lang="it-IT" altLang="it-IT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26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 smtClean="0"/>
          </a:p>
        </p:txBody>
      </p:sp>
    </p:spTree>
    <p:extLst>
      <p:ext uri="{BB962C8B-B14F-4D97-AF65-F5344CB8AC3E}">
        <p14:creationId xmlns:p14="http://schemas.microsoft.com/office/powerpoint/2010/main" val="31395022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2822B80E-163F-4C27-BD0D-4FBCED68B72C}" type="slidenum">
              <a:rPr lang="it-IT" altLang="it-IT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14</a:t>
            </a:fld>
            <a:endParaRPr lang="it-IT" altLang="it-IT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31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 smtClean="0"/>
          </a:p>
        </p:txBody>
      </p:sp>
    </p:spTree>
    <p:extLst>
      <p:ext uri="{BB962C8B-B14F-4D97-AF65-F5344CB8AC3E}">
        <p14:creationId xmlns:p14="http://schemas.microsoft.com/office/powerpoint/2010/main" val="28320726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262F7106-C87B-470F-8F4A-798255CC2E20}" type="slidenum">
              <a:rPr lang="it-IT" altLang="it-IT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2</a:t>
            </a:fld>
            <a:endParaRPr lang="it-IT" altLang="it-IT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 smtClean="0"/>
          </a:p>
        </p:txBody>
      </p:sp>
    </p:spTree>
    <p:extLst>
      <p:ext uri="{BB962C8B-B14F-4D97-AF65-F5344CB8AC3E}">
        <p14:creationId xmlns:p14="http://schemas.microsoft.com/office/powerpoint/2010/main" val="452699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30C8C-58FB-4653-9E80-62261D1FB821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10924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30C8C-58FB-4653-9E80-62261D1FB821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61903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30C8C-58FB-4653-9E80-62261D1FB821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59819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30C8C-58FB-4653-9E80-62261D1FB821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359911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30C8C-58FB-4653-9E80-62261D1FB821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75559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30C8C-58FB-4653-9E80-62261D1FB821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75291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30C8C-58FB-4653-9E80-62261D1FB821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0193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79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 dirty="0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828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2238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73111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704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0438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3333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6194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029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0966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9289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645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6/22/2019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586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6/22/2019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093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6/22/2019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3786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6/22/2019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924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 dirty="0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8E36636D-D922-432D-A958-524484B5923D}" type="datetimeFigureOut">
              <a:rPr lang="en-US" smtClean="0"/>
              <a:pPr/>
              <a:t>6/22/2019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7446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8E36636D-D922-432D-A958-524484B5923D}" type="datetimeFigureOut">
              <a:rPr lang="en-US" smtClean="0"/>
              <a:pPr/>
              <a:t>6/22/2019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4431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210" r:id="rId1"/>
    <p:sldLayoutId id="2147484211" r:id="rId2"/>
    <p:sldLayoutId id="2147484212" r:id="rId3"/>
    <p:sldLayoutId id="2147484213" r:id="rId4"/>
    <p:sldLayoutId id="2147484214" r:id="rId5"/>
    <p:sldLayoutId id="2147484215" r:id="rId6"/>
    <p:sldLayoutId id="2147484216" r:id="rId7"/>
    <p:sldLayoutId id="2147484217" r:id="rId8"/>
    <p:sldLayoutId id="2147484218" r:id="rId9"/>
    <p:sldLayoutId id="2147484219" r:id="rId10"/>
    <p:sldLayoutId id="2147484220" r:id="rId11"/>
    <p:sldLayoutId id="2147484221" r:id="rId12"/>
    <p:sldLayoutId id="2147484222" r:id="rId13"/>
    <p:sldLayoutId id="2147484223" r:id="rId14"/>
    <p:sldLayoutId id="2147484224" r:id="rId15"/>
    <p:sldLayoutId id="2147484225" r:id="rId16"/>
    <p:sldLayoutId id="214748422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accent1"/>
          </a:soli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20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8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6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artiscrittura.pdf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noiosito.it/wordprof_ita.zip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 ?><Relationships xmlns="http://schemas.openxmlformats.org/package/2006/relationships"><Relationship Id="rId3" Target="../media/image23.png" Type="http://schemas.openxmlformats.org/officeDocument/2006/relationships/image"/><Relationship Id="rId2" Target="../notesSlides/notesSlide13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24.jpeg" Type="http://schemas.openxmlformats.org/officeDocument/2006/relationships/image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noiosito.it/englwprf.zip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udlinbit.school.blog/2019/06/06/comprensibilita-dei-testi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08565" y="0"/>
            <a:ext cx="5635412" cy="4250028"/>
          </a:xfrm>
        </p:spPr>
        <p:txBody>
          <a:bodyPr>
            <a:normAutofit/>
          </a:bodyPr>
          <a:lstStyle/>
          <a:p>
            <a:r>
              <a:rPr lang="it-IT" b="1" dirty="0" smtClean="0"/>
              <a:t>Processo di scrittura</a:t>
            </a:r>
            <a:br>
              <a:rPr lang="it-IT" b="1" dirty="0" smtClean="0"/>
            </a:br>
            <a:r>
              <a:rPr lang="it-IT" b="1" dirty="0" smtClean="0"/>
              <a:t>e</a:t>
            </a:r>
            <a:br>
              <a:rPr lang="it-IT" b="1" dirty="0" smtClean="0"/>
            </a:br>
            <a:r>
              <a:rPr lang="it-IT" b="1" dirty="0" smtClean="0"/>
              <a:t>«word processing»</a:t>
            </a:r>
            <a:endParaRPr lang="it-IT" b="1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0" y="5233955"/>
            <a:ext cx="5486400" cy="1049867"/>
          </a:xfrm>
        </p:spPr>
        <p:txBody>
          <a:bodyPr>
            <a:normAutofit/>
          </a:bodyPr>
          <a:lstStyle/>
          <a:p>
            <a:r>
              <a:rPr lang="it-IT" sz="2800" b="1" dirty="0" smtClean="0"/>
              <a:t>Marco Guastavigna</a:t>
            </a:r>
            <a:endParaRPr lang="it-IT" sz="2800" b="1" dirty="0"/>
          </a:p>
        </p:txBody>
      </p:sp>
      <p:pic>
        <p:nvPicPr>
          <p:cNvPr id="4" name="Immagine 3" descr="Schermata 2014-09-24 alle 14.25.5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5448" y="1253014"/>
            <a:ext cx="6436974" cy="39550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7153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17489" y="217250"/>
            <a:ext cx="10970085" cy="910779"/>
          </a:xfrm>
        </p:spPr>
        <p:txBody>
          <a:bodyPr>
            <a:normAutofit fontScale="90000"/>
          </a:bodyPr>
          <a:lstStyle/>
          <a:p>
            <a:r>
              <a:rPr lang="it-IT" sz="3600" b="1" i="1" dirty="0" smtClean="0">
                <a:effectLst/>
              </a:rPr>
              <a:t>Appendice</a:t>
            </a:r>
            <a:r>
              <a:rPr lang="it-IT" sz="3600" b="1" i="1" smtClean="0">
                <a:effectLst/>
              </a:rPr>
              <a:t>: Semplificare l’interfaccia </a:t>
            </a:r>
            <a:r>
              <a:rPr lang="it-IT" sz="3600" b="1" i="1" dirty="0" smtClean="0">
                <a:effectLst/>
              </a:rPr>
              <a:t>del software</a:t>
            </a:r>
            <a:endParaRPr lang="it-IT" b="1" dirty="0"/>
          </a:p>
        </p:txBody>
      </p:sp>
      <p:graphicFrame>
        <p:nvGraphicFramePr>
          <p:cNvPr id="14" name="Tabel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3632301"/>
              </p:ext>
            </p:extLst>
          </p:nvPr>
        </p:nvGraphicFramePr>
        <p:xfrm>
          <a:off x="151685" y="1571222"/>
          <a:ext cx="6055932" cy="48939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5932"/>
              </a:tblGrid>
              <a:tr h="4893972">
                <a:tc>
                  <a:txBody>
                    <a:bodyPr/>
                    <a:lstStyle/>
                    <a:p>
                      <a:pPr hangingPunct="0"/>
                      <a:endParaRPr lang="it-IT" sz="22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it-IT" sz="3600" dirty="0" smtClean="0"/>
                        <a:t>Word</a:t>
                      </a:r>
                      <a:r>
                        <a:rPr lang="it-IT" sz="3600" baseline="0" dirty="0" smtClean="0"/>
                        <a:t> processor per bambini</a:t>
                      </a:r>
                    </a:p>
                    <a:p>
                      <a:endParaRPr lang="it-IT" sz="3600" baseline="0" dirty="0" smtClean="0"/>
                    </a:p>
                    <a:p>
                      <a:r>
                        <a:rPr lang="it-IT" sz="3600" baseline="0" dirty="0" smtClean="0"/>
                        <a:t>Semplificatori commerciali</a:t>
                      </a:r>
                    </a:p>
                    <a:p>
                      <a:endParaRPr lang="it-IT" sz="3600" baseline="0" dirty="0" smtClean="0"/>
                    </a:p>
                    <a:p>
                      <a:r>
                        <a:rPr lang="it-IT" sz="3600" baseline="0" dirty="0" smtClean="0"/>
                        <a:t>Intervento mediante i Templates</a:t>
                      </a:r>
                      <a:endParaRPr lang="it-IT" sz="36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5186" y="1644188"/>
            <a:ext cx="2730500" cy="189230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7834" y="5275143"/>
            <a:ext cx="4578452" cy="114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80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17489" y="217250"/>
            <a:ext cx="10970085" cy="910779"/>
          </a:xfrm>
        </p:spPr>
        <p:txBody>
          <a:bodyPr>
            <a:normAutofit/>
          </a:bodyPr>
          <a:lstStyle/>
          <a:p>
            <a:r>
              <a:rPr lang="it-IT" sz="3600" b="1" i="1" dirty="0" smtClean="0">
                <a:effectLst/>
              </a:rPr>
              <a:t>Un articolo di sintesi</a:t>
            </a:r>
            <a:endParaRPr lang="it-IT" b="1" dirty="0"/>
          </a:p>
        </p:txBody>
      </p:sp>
      <p:pic>
        <p:nvPicPr>
          <p:cNvPr id="5" name="Immagine 4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9735" y="1410506"/>
            <a:ext cx="77152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8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114789"/>
            <a:ext cx="12440529" cy="1617712"/>
          </a:xfrm>
        </p:spPr>
        <p:txBody>
          <a:bodyPr>
            <a:normAutofit fontScale="90000"/>
          </a:bodyPr>
          <a:lstStyle/>
          <a:p>
            <a:pPr eaLnBrk="1" hangingPunct="1">
              <a:lnSpc>
                <a:spcPct val="100000"/>
              </a:lnSpc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</a:tabLst>
            </a:pPr>
            <a:r>
              <a:rPr lang="en-US" altLang="it-IT" sz="3200" b="1" i="1" dirty="0" err="1" smtClean="0">
                <a:solidFill>
                  <a:srgbClr val="F4B54B"/>
                </a:solidFill>
              </a:rPr>
              <a:t>Appendice</a:t>
            </a:r>
            <a:r>
              <a:rPr lang="en-US" altLang="it-IT" b="1" i="1" dirty="0" smtClean="0">
                <a:solidFill>
                  <a:srgbClr val="F4B54B"/>
                </a:solidFill>
              </a:rPr>
              <a:t>: </a:t>
            </a:r>
            <a:r>
              <a:rPr lang="en-US" altLang="it-IT" b="1" i="1" dirty="0" err="1" smtClean="0">
                <a:solidFill>
                  <a:srgbClr val="F4B54B"/>
                </a:solidFill>
              </a:rPr>
              <a:t>Wordprof</a:t>
            </a:r>
            <a:r>
              <a:rPr lang="en-US" altLang="it-IT" b="1" i="1" dirty="0" smtClean="0">
                <a:solidFill>
                  <a:srgbClr val="F4B54B"/>
                </a:solidFill>
              </a:rPr>
              <a:t>, </a:t>
            </a:r>
            <a:r>
              <a:rPr lang="en-US" altLang="it-IT" sz="3200" b="1" i="1" dirty="0" err="1" smtClean="0">
                <a:solidFill>
                  <a:srgbClr val="F4B54B"/>
                </a:solidFill>
              </a:rPr>
              <a:t>ambiente</a:t>
            </a:r>
            <a:r>
              <a:rPr lang="en-US" altLang="it-IT" sz="3200" b="1" i="1" dirty="0" smtClean="0">
                <a:solidFill>
                  <a:srgbClr val="F4B54B"/>
                </a:solidFill>
              </a:rPr>
              <a:t> </a:t>
            </a:r>
            <a:r>
              <a:rPr lang="en-US" altLang="it-IT" sz="3200" b="1" i="1" dirty="0" smtClean="0">
                <a:solidFill>
                  <a:srgbClr val="F4B54B"/>
                </a:solidFill>
              </a:rPr>
              <a:t>per la </a:t>
            </a:r>
            <a:r>
              <a:rPr lang="en-US" altLang="it-IT" sz="3200" b="1" i="1" dirty="0" err="1" smtClean="0">
                <a:solidFill>
                  <a:srgbClr val="F4B54B"/>
                </a:solidFill>
              </a:rPr>
              <a:t>didattica</a:t>
            </a:r>
            <a:r>
              <a:rPr lang="en-US" altLang="it-IT" sz="3200" b="1" i="1" dirty="0" smtClean="0">
                <a:solidFill>
                  <a:srgbClr val="F4B54B"/>
                </a:solidFill>
              </a:rPr>
              <a:t> </a:t>
            </a:r>
            <a:r>
              <a:rPr lang="en-US" altLang="it-IT" sz="3200" b="1" i="1" dirty="0" err="1" smtClean="0">
                <a:solidFill>
                  <a:srgbClr val="F4B54B"/>
                </a:solidFill>
              </a:rPr>
              <a:t>della</a:t>
            </a:r>
            <a:r>
              <a:rPr lang="en-US" altLang="it-IT" sz="3200" b="1" i="1" dirty="0" smtClean="0">
                <a:solidFill>
                  <a:srgbClr val="F4B54B"/>
                </a:solidFill>
              </a:rPr>
              <a:t> </a:t>
            </a:r>
            <a:r>
              <a:rPr lang="en-US" altLang="it-IT" sz="3200" b="1" i="1" dirty="0" err="1" smtClean="0">
                <a:solidFill>
                  <a:srgbClr val="F4B54B"/>
                </a:solidFill>
              </a:rPr>
              <a:t>scrittura</a:t>
            </a:r>
            <a:r>
              <a:rPr lang="en-US" altLang="it-IT" sz="3200" b="1" i="1" dirty="0" smtClean="0">
                <a:solidFill>
                  <a:srgbClr val="F4B54B"/>
                </a:solidFill>
              </a:rPr>
              <a:t> di </a:t>
            </a:r>
            <a:r>
              <a:rPr lang="en-US" altLang="it-IT" sz="3200" b="1" i="1" dirty="0" err="1" smtClean="0">
                <a:solidFill>
                  <a:srgbClr val="F4B54B"/>
                </a:solidFill>
              </a:rPr>
              <a:t>testi</a:t>
            </a:r>
            <a:r>
              <a:rPr lang="en-US" altLang="it-IT" b="1" dirty="0" smtClean="0">
                <a:solidFill>
                  <a:srgbClr val="F4B54B"/>
                </a:solidFill>
              </a:rPr>
              <a:t>(</a:t>
            </a:r>
            <a:r>
              <a:rPr lang="en-US" altLang="it-IT" b="1" dirty="0" err="1" smtClean="0">
                <a:solidFill>
                  <a:srgbClr val="F4B54B"/>
                </a:solidFill>
              </a:rPr>
              <a:t>funziona</a:t>
            </a:r>
            <a:r>
              <a:rPr lang="en-US" altLang="it-IT" b="1" dirty="0" smtClean="0">
                <a:solidFill>
                  <a:srgbClr val="F4B54B"/>
                </a:solidFill>
              </a:rPr>
              <a:t> </a:t>
            </a:r>
            <a:r>
              <a:rPr lang="en-US" altLang="it-IT" b="1" dirty="0" err="1" smtClean="0">
                <a:solidFill>
                  <a:srgbClr val="F4B54B"/>
                </a:solidFill>
              </a:rPr>
              <a:t>ancora</a:t>
            </a:r>
            <a:r>
              <a:rPr lang="en-US" altLang="it-IT" b="1" dirty="0" smtClean="0">
                <a:solidFill>
                  <a:srgbClr val="F4B54B"/>
                </a:solidFill>
              </a:rPr>
              <a:t>, </a:t>
            </a:r>
            <a:r>
              <a:rPr lang="en-US" altLang="it-IT" b="1" dirty="0" err="1" smtClean="0">
                <a:solidFill>
                  <a:srgbClr val="F4B54B"/>
                </a:solidFill>
              </a:rPr>
              <a:t>fino</a:t>
            </a:r>
            <a:r>
              <a:rPr lang="en-US" altLang="it-IT" b="1" dirty="0" smtClean="0">
                <a:solidFill>
                  <a:srgbClr val="F4B54B"/>
                </a:solidFill>
              </a:rPr>
              <a:t> a windows 7: </a:t>
            </a:r>
            <a:r>
              <a:rPr lang="en-US" altLang="it-IT" b="1" dirty="0" err="1" smtClean="0">
                <a:solidFill>
                  <a:srgbClr val="F4B54B"/>
                </a:solidFill>
              </a:rPr>
              <a:t>oppure</a:t>
            </a:r>
            <a:r>
              <a:rPr lang="en-US" altLang="it-IT" b="1" dirty="0" smtClean="0">
                <a:solidFill>
                  <a:srgbClr val="F4B54B"/>
                </a:solidFill>
              </a:rPr>
              <a:t> </a:t>
            </a:r>
            <a:r>
              <a:rPr lang="en-US" altLang="it-IT" b="1" dirty="0" err="1" smtClean="0">
                <a:solidFill>
                  <a:srgbClr val="F4B54B"/>
                </a:solidFill>
              </a:rPr>
              <a:t>usando</a:t>
            </a:r>
            <a:r>
              <a:rPr lang="en-US" altLang="it-IT" b="1" dirty="0" smtClean="0">
                <a:solidFill>
                  <a:srgbClr val="F4B54B"/>
                </a:solidFill>
              </a:rPr>
              <a:t> Wine con </a:t>
            </a:r>
            <a:r>
              <a:rPr lang="en-US" altLang="it-IT" b="1" dirty="0" err="1" smtClean="0">
                <a:solidFill>
                  <a:srgbClr val="F4B54B"/>
                </a:solidFill>
              </a:rPr>
              <a:t>MacoSX</a:t>
            </a:r>
            <a:r>
              <a:rPr lang="en-US" altLang="it-IT" b="1" dirty="0" smtClean="0">
                <a:solidFill>
                  <a:srgbClr val="F4B54B"/>
                </a:solidFill>
              </a:rPr>
              <a:t> e LINUX) – ITD CNR di </a:t>
            </a:r>
            <a:r>
              <a:rPr lang="en-US" altLang="it-IT" b="1" dirty="0" err="1" smtClean="0">
                <a:solidFill>
                  <a:srgbClr val="F4B54B"/>
                </a:solidFill>
              </a:rPr>
              <a:t>genova</a:t>
            </a:r>
            <a:r>
              <a:rPr lang="en-US" altLang="it-IT" sz="3200" b="1" dirty="0" smtClean="0">
                <a:solidFill>
                  <a:srgbClr val="F4B54B"/>
                </a:solidFill>
              </a:rPr>
              <a:t/>
            </a:r>
            <a:br>
              <a:rPr lang="en-US" altLang="it-IT" sz="3200" b="1" dirty="0" smtClean="0">
                <a:solidFill>
                  <a:srgbClr val="F4B54B"/>
                </a:solidFill>
              </a:rPr>
            </a:br>
            <a:endParaRPr lang="en-US" altLang="it-IT" sz="3200" b="1" dirty="0" smtClean="0">
              <a:solidFill>
                <a:srgbClr val="F4B54B"/>
              </a:solidFill>
            </a:endParaRPr>
          </a:p>
        </p:txBody>
      </p:sp>
      <p:pic>
        <p:nvPicPr>
          <p:cNvPr id="8195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521" y="1802839"/>
            <a:ext cx="10323512" cy="4908550"/>
          </a:xfrm>
          <a:prstGeom prst="rect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440299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Grp="1" noChangeArrowheads="1"/>
          </p:cNvSpPr>
          <p:nvPr>
            <p:ph type="title"/>
          </p:nvPr>
        </p:nvSpPr>
        <p:spPr>
          <a:xfrm>
            <a:off x="2573338" y="0"/>
            <a:ext cx="6951662" cy="1519238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</a:tabLst>
            </a:pPr>
            <a:r>
              <a:rPr lang="en-US" altLang="it-IT" sz="3200" b="1" i="1" smtClean="0">
                <a:solidFill>
                  <a:srgbClr val="F4B54B"/>
                </a:solidFill>
              </a:rPr>
              <a:t>WORD Prof - 2</a:t>
            </a:r>
            <a:r>
              <a:rPr lang="en-US" altLang="it-IT" sz="3200" b="1" smtClean="0">
                <a:solidFill>
                  <a:srgbClr val="F4B54B"/>
                </a:solidFill>
              </a:rPr>
              <a:t/>
            </a:r>
            <a:br>
              <a:rPr lang="en-US" altLang="it-IT" sz="3200" b="1" smtClean="0">
                <a:solidFill>
                  <a:srgbClr val="F4B54B"/>
                </a:solidFill>
              </a:rPr>
            </a:br>
            <a:endParaRPr lang="en-US" altLang="it-IT" sz="3200" b="1" smtClean="0">
              <a:solidFill>
                <a:srgbClr val="F4B54B"/>
              </a:solidFill>
            </a:endParaRP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00" y="912813"/>
            <a:ext cx="11093450" cy="4981575"/>
          </a:xfrm>
          <a:prstGeom prst="rect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Immagin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7995" y="3840644"/>
            <a:ext cx="4293308" cy="296655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4103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Grp="1" noChangeArrowheads="1"/>
          </p:cNvSpPr>
          <p:nvPr>
            <p:ph type="title"/>
          </p:nvPr>
        </p:nvSpPr>
        <p:spPr>
          <a:xfrm>
            <a:off x="2573338" y="0"/>
            <a:ext cx="7734300" cy="82867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</a:pPr>
            <a:r>
              <a:rPr lang="en-US" altLang="it-IT" sz="3200" b="1" i="1" smtClean="0">
                <a:solidFill>
                  <a:srgbClr val="F4B54B"/>
                </a:solidFill>
              </a:rPr>
              <a:t>WORD Prof</a:t>
            </a:r>
            <a:r>
              <a:rPr lang="en-US" altLang="it-IT" sz="3200" b="1" smtClean="0">
                <a:solidFill>
                  <a:srgbClr val="F4B54B"/>
                </a:solidFill>
              </a:rPr>
              <a:t> - 3</a:t>
            </a: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3" y="973138"/>
            <a:ext cx="9678987" cy="5670550"/>
          </a:xfrm>
          <a:prstGeom prst="rect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10621108" y="2616591"/>
            <a:ext cx="1280160" cy="1200329"/>
          </a:xfrm>
          <a:prstGeom prst="rect">
            <a:avLst/>
          </a:prstGeom>
          <a:noFill/>
          <a:ln>
            <a:solidFill>
              <a:srgbClr val="808080"/>
            </a:solidFill>
          </a:ln>
        </p:spPr>
        <p:txBody>
          <a:bodyPr wrap="square" rtlCol="0">
            <a:spAutoFit/>
          </a:bodyPr>
          <a:lstStyle/>
          <a:p>
            <a:r>
              <a:rPr lang="it-IT" b="1" dirty="0" smtClean="0"/>
              <a:t>Scarica la </a:t>
            </a:r>
            <a:r>
              <a:rPr lang="it-IT" b="1" dirty="0" smtClean="0">
                <a:hlinkClick r:id="rId4"/>
              </a:rPr>
              <a:t>versione inglese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267859295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Grp="1" noChangeArrowheads="1"/>
          </p:cNvSpPr>
          <p:nvPr>
            <p:ph type="title"/>
          </p:nvPr>
        </p:nvSpPr>
        <p:spPr>
          <a:xfrm>
            <a:off x="214313" y="0"/>
            <a:ext cx="11977687" cy="1519238"/>
          </a:xfrm>
        </p:spPr>
        <p:txBody>
          <a:bodyPr>
            <a:normAutofit/>
          </a:bodyPr>
          <a:lstStyle/>
          <a:p>
            <a:pPr eaLnBrk="1" hangingPunct="1">
              <a:lnSpc>
                <a:spcPct val="100000"/>
              </a:lnSpc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</a:tabLst>
            </a:pPr>
            <a:r>
              <a:rPr lang="en-US" altLang="it-IT" sz="3200" b="1" i="1" dirty="0" smtClean="0">
                <a:solidFill>
                  <a:srgbClr val="F4B54B"/>
                </a:solidFill>
              </a:rPr>
              <a:t>Idea inclusive </a:t>
            </a:r>
            <a:r>
              <a:rPr lang="en-US" altLang="it-IT" sz="3200" b="1" i="1" dirty="0" err="1" smtClean="0">
                <a:solidFill>
                  <a:srgbClr val="F4B54B"/>
                </a:solidFill>
              </a:rPr>
              <a:t>generale</a:t>
            </a:r>
            <a:r>
              <a:rPr lang="en-US" altLang="it-IT" sz="3200" b="1" i="1" dirty="0" smtClean="0">
                <a:solidFill>
                  <a:srgbClr val="F4B54B"/>
                </a:solidFill>
              </a:rPr>
              <a:t>: SCRITTURA </a:t>
            </a:r>
            <a:r>
              <a:rPr lang="en-US" altLang="it-IT" sz="3200" b="1" i="1" dirty="0" smtClean="0">
                <a:solidFill>
                  <a:srgbClr val="F4B54B"/>
                </a:solidFill>
              </a:rPr>
              <a:t>DECONDIZIONATA</a:t>
            </a:r>
            <a:r>
              <a:rPr lang="en-US" altLang="it-IT" sz="3200" b="1" dirty="0" smtClean="0">
                <a:solidFill>
                  <a:srgbClr val="F4B54B"/>
                </a:solidFill>
              </a:rPr>
              <a:t/>
            </a:r>
            <a:br>
              <a:rPr lang="en-US" altLang="it-IT" sz="3200" b="1" dirty="0" smtClean="0">
                <a:solidFill>
                  <a:srgbClr val="F4B54B"/>
                </a:solidFill>
              </a:rPr>
            </a:br>
            <a:endParaRPr lang="en-US" altLang="it-IT" sz="3200" b="1" dirty="0" smtClean="0">
              <a:solidFill>
                <a:srgbClr val="F4B54B"/>
              </a:solidFill>
            </a:endParaRPr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333500"/>
            <a:ext cx="5013325" cy="467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400" y="1312863"/>
            <a:ext cx="6216650" cy="4662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012576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69177" y="-108625"/>
            <a:ext cx="8772726" cy="1519707"/>
          </a:xfrm>
        </p:spPr>
        <p:txBody>
          <a:bodyPr>
            <a:normAutofit fontScale="90000"/>
          </a:bodyPr>
          <a:lstStyle/>
          <a:p>
            <a:r>
              <a:rPr lang="it-IT" b="1" i="1" dirty="0">
                <a:effectLst/>
              </a:rPr>
              <a:t>Variazione del punto di </a:t>
            </a:r>
            <a:r>
              <a:rPr lang="it-IT" b="1" i="1" dirty="0" smtClean="0">
                <a:effectLst/>
              </a:rPr>
              <a:t>vista e della fase: </a:t>
            </a:r>
            <a:br>
              <a:rPr lang="it-IT" b="1" i="1" dirty="0" smtClean="0">
                <a:effectLst/>
              </a:rPr>
            </a:br>
            <a:r>
              <a:rPr lang="it-IT" b="1" i="1" dirty="0" smtClean="0">
                <a:effectLst/>
              </a:rPr>
              <a:t>ideazione</a:t>
            </a:r>
            <a:r>
              <a:rPr lang="it-IT" b="1" i="1" dirty="0">
                <a:effectLst/>
              </a:rPr>
              <a:t>, progettazione, strutturazione</a:t>
            </a:r>
            <a:r>
              <a:rPr lang="it-IT" b="1" dirty="0">
                <a:effectLst/>
              </a:rPr>
              <a:t/>
            </a:r>
            <a:br>
              <a:rPr lang="it-IT" b="1" dirty="0">
                <a:effectLst/>
              </a:rPr>
            </a:br>
            <a:endParaRPr lang="it-IT" b="1" dirty="0"/>
          </a:p>
        </p:txBody>
      </p:sp>
      <p:graphicFrame>
        <p:nvGraphicFramePr>
          <p:cNvPr id="14" name="Tabel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759553"/>
              </p:ext>
            </p:extLst>
          </p:nvPr>
        </p:nvGraphicFramePr>
        <p:xfrm>
          <a:off x="177442" y="1336826"/>
          <a:ext cx="10357476" cy="51541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78738"/>
                <a:gridCol w="5178738"/>
              </a:tblGrid>
              <a:tr h="5154125">
                <a:tc>
                  <a:txBody>
                    <a:bodyPr/>
                    <a:lstStyle/>
                    <a:p>
                      <a:pPr hangingPunct="0"/>
                      <a:r>
                        <a:rPr lang="it-IT" sz="2400" b="1" dirty="0" smtClean="0">
                          <a:effectLst/>
                        </a:rPr>
                        <a:t>Diverse modalità di visualizzazione</a:t>
                      </a:r>
                    </a:p>
                    <a:p>
                      <a:pPr marL="36900" indent="0" hangingPunct="0">
                        <a:buNone/>
                      </a:pPr>
                      <a:r>
                        <a:rPr lang="it-IT" sz="2400" b="1" dirty="0" smtClean="0">
                          <a:effectLst/>
                        </a:rPr>
                        <a:t>(Bozza, Layout di Stampa, Struttura)</a:t>
                      </a:r>
                    </a:p>
                    <a:p>
                      <a:pPr marL="36900" indent="0" hangingPunct="0">
                        <a:buNone/>
                      </a:pPr>
                      <a:r>
                        <a:rPr lang="it-IT" sz="2400" b="1" dirty="0" smtClean="0">
                          <a:effectLst/>
                        </a:rPr>
                        <a:t> </a:t>
                      </a:r>
                    </a:p>
                    <a:p>
                      <a:pPr hangingPunct="0"/>
                      <a:r>
                        <a:rPr lang="it-IT" sz="2400" b="1" dirty="0" smtClean="0">
                          <a:effectLst/>
                        </a:rPr>
                        <a:t>Modelli di “documento”</a:t>
                      </a:r>
                    </a:p>
                    <a:p>
                      <a:pPr marL="36900" indent="0" hangingPunct="0">
                        <a:buNone/>
                      </a:pPr>
                      <a:r>
                        <a:rPr lang="it-IT" sz="2400" b="1" dirty="0" smtClean="0">
                          <a:effectLst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400" b="1" dirty="0" smtClean="0">
                          <a:effectLst/>
                        </a:rPr>
                        <a:t>Assegnazione dei livelli a segmenti di testo</a:t>
                      </a:r>
                    </a:p>
                    <a:p>
                      <a:pPr marL="36900" indent="0" hangingPunct="0">
                        <a:buNone/>
                      </a:pPr>
                      <a:r>
                        <a:rPr lang="it-IT" sz="2400" b="1" dirty="0" smtClean="0">
                          <a:effectLst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400" b="1" dirty="0" smtClean="0">
                          <a:effectLst/>
                        </a:rPr>
                        <a:t>Gestione della numerazione degli item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it-IT" sz="2400" b="1" dirty="0" smtClean="0">
                          <a:effectLst/>
                        </a:rPr>
                        <a:t>Gestione di frontespizi, piè di pagina, intestazioni</a:t>
                      </a:r>
                    </a:p>
                    <a:p>
                      <a:pPr hangingPunct="0"/>
                      <a:endParaRPr lang="it-IT" sz="2400" b="1" dirty="0" smtClean="0">
                        <a:effectLst/>
                      </a:endParaRPr>
                    </a:p>
                    <a:p>
                      <a:pPr hangingPunct="0"/>
                      <a:r>
                        <a:rPr lang="it-IT" sz="2400" b="1" dirty="0" smtClean="0">
                          <a:effectLst/>
                        </a:rPr>
                        <a:t>Gestione delle citazioni bibliografiche</a:t>
                      </a:r>
                    </a:p>
                    <a:p>
                      <a:pPr hangingPunct="0"/>
                      <a:endParaRPr lang="it-IT" sz="2400" b="1" dirty="0" smtClean="0">
                        <a:effectLst/>
                      </a:endParaRPr>
                    </a:p>
                    <a:p>
                      <a:pPr hangingPunct="0"/>
                      <a:r>
                        <a:rPr lang="it-IT" sz="2400" b="1" dirty="0" smtClean="0">
                          <a:effectLst/>
                        </a:rPr>
                        <a:t>Indici e sommari</a:t>
                      </a:r>
                    </a:p>
                    <a:p>
                      <a:pPr hangingPunct="0"/>
                      <a:endParaRPr lang="it-IT" sz="2400" b="1" dirty="0" smtClean="0">
                        <a:effectLst/>
                      </a:endParaRPr>
                    </a:p>
                    <a:p>
                      <a:r>
                        <a:rPr lang="it-IT" sz="2400" b="1" dirty="0" smtClean="0">
                          <a:effectLst/>
                        </a:rPr>
                        <a:t>Interazione con altri software, in ingresso – p.e. </a:t>
                      </a:r>
                      <a:r>
                        <a:rPr lang="it-IT" sz="2400" b="1" i="1" dirty="0" smtClean="0">
                          <a:effectLst/>
                        </a:rPr>
                        <a:t>mind mapping</a:t>
                      </a:r>
                      <a:endParaRPr lang="it-IT" sz="2400" b="1" i="1" dirty="0" smtClean="0"/>
                    </a:p>
                    <a:p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Immagine 2" descr="Schermata 2014-10-09 alle 16.18.1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7858" y="3280454"/>
            <a:ext cx="1219200" cy="419100"/>
          </a:xfrm>
          <a:prstGeom prst="rect">
            <a:avLst/>
          </a:prstGeom>
        </p:spPr>
      </p:pic>
      <p:pic>
        <p:nvPicPr>
          <p:cNvPr id="4" name="Immagine 3" descr="Schermata 2014-10-09 alle 16.19.0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3053" y="4229189"/>
            <a:ext cx="672466" cy="691409"/>
          </a:xfrm>
          <a:prstGeom prst="rect">
            <a:avLst/>
          </a:prstGeom>
        </p:spPr>
      </p:pic>
      <p:pic>
        <p:nvPicPr>
          <p:cNvPr id="5" name="Immagine 4" descr="Schermata 2014-10-09 alle 16.19.5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1429" y="2075094"/>
            <a:ext cx="738038" cy="753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44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73333" y="0"/>
            <a:ext cx="6951341" cy="1519707"/>
          </a:xfrm>
        </p:spPr>
        <p:txBody>
          <a:bodyPr>
            <a:normAutofit/>
          </a:bodyPr>
          <a:lstStyle/>
          <a:p>
            <a:r>
              <a:rPr lang="it-IT" b="1" i="1" dirty="0">
                <a:effectLst/>
              </a:rPr>
              <a:t>Stesura e revisione immediata</a:t>
            </a:r>
            <a:r>
              <a:rPr lang="it-IT" b="1" dirty="0">
                <a:effectLst/>
              </a:rPr>
              <a:t/>
            </a:r>
            <a:br>
              <a:rPr lang="it-IT" b="1" dirty="0">
                <a:effectLst/>
              </a:rPr>
            </a:br>
            <a:endParaRPr lang="it-IT" b="1" dirty="0"/>
          </a:p>
        </p:txBody>
      </p:sp>
      <p:graphicFrame>
        <p:nvGraphicFramePr>
          <p:cNvPr id="14" name="Tabel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2132825"/>
              </p:ext>
            </p:extLst>
          </p:nvPr>
        </p:nvGraphicFramePr>
        <p:xfrm>
          <a:off x="177442" y="1336826"/>
          <a:ext cx="10357476" cy="53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78738"/>
                <a:gridCol w="5178738"/>
              </a:tblGrid>
              <a:tr h="5154125">
                <a:tc>
                  <a:txBody>
                    <a:bodyPr/>
                    <a:lstStyle/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Digitazione</a:t>
                      </a:r>
                      <a:r>
                        <a:rPr lang="it-IT" sz="22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del testo (“scrittura”)</a:t>
                      </a:r>
                      <a:endParaRPr lang="it-IT" sz="22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it-IT" sz="22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it-IT" sz="22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Muoversi </a:t>
                      </a:r>
                      <a:r>
                        <a:rPr lang="it-IT" sz="22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sul</a:t>
                      </a:r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testo, per </a:t>
                      </a:r>
                      <a:r>
                        <a:rPr lang="it-IT" sz="22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leggerlo</a:t>
                      </a:r>
                    </a:p>
                    <a:p>
                      <a:pPr hangingPunct="0"/>
                      <a:r>
                        <a:rPr lang="it-IT" sz="22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it-IT" sz="22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Muoversi </a:t>
                      </a:r>
                      <a:r>
                        <a:rPr lang="it-IT" sz="22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</a:t>
                      </a:r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testo, per </a:t>
                      </a:r>
                      <a:r>
                        <a:rPr lang="it-IT" sz="22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agire su di esso</a:t>
                      </a:r>
                    </a:p>
                    <a:p>
                      <a:pPr hangingPunct="0"/>
                      <a:r>
                        <a:rPr lang="it-IT" sz="22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it-IT" sz="22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Cancellare</a:t>
                      </a:r>
                    </a:p>
                    <a:p>
                      <a:pPr hangingPunct="0"/>
                      <a:r>
                        <a:rPr lang="it-IT" sz="22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it-IT" sz="22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Dividere testo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Riunire testo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Selezionare testo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Spostare testo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Copiare testo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Inserire testo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Giostrare con rientri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Gestire elenchi puntati e numerati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Ricercare e sostituire testo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Risorse tipografiche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Risorse di impaginazione del testo</a:t>
                      </a:r>
                    </a:p>
                    <a:p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7688" y="4133229"/>
            <a:ext cx="1400643" cy="916254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2249" y="2617548"/>
            <a:ext cx="1347432" cy="1009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56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030259" y="-8356"/>
            <a:ext cx="6884501" cy="1219943"/>
          </a:xfrm>
        </p:spPr>
        <p:txBody>
          <a:bodyPr>
            <a:normAutofit/>
          </a:bodyPr>
          <a:lstStyle/>
          <a:p>
            <a:r>
              <a:rPr lang="it-IT" b="1" i="1" dirty="0">
                <a:effectLst/>
              </a:rPr>
              <a:t>Revisione globale  </a:t>
            </a:r>
            <a:r>
              <a:rPr lang="it-IT" b="1" i="1" dirty="0" smtClean="0">
                <a:effectLst/>
              </a:rPr>
              <a:t>guidata</a:t>
            </a:r>
            <a:r>
              <a:rPr lang="it-IT" b="1" dirty="0">
                <a:effectLst/>
              </a:rPr>
              <a:t/>
            </a:r>
            <a:br>
              <a:rPr lang="it-IT" b="1" dirty="0">
                <a:effectLst/>
              </a:rPr>
            </a:br>
            <a:endParaRPr lang="it-IT" b="1" dirty="0"/>
          </a:p>
        </p:txBody>
      </p:sp>
      <p:graphicFrame>
        <p:nvGraphicFramePr>
          <p:cNvPr id="14" name="Tabel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740277"/>
              </p:ext>
            </p:extLst>
          </p:nvPr>
        </p:nvGraphicFramePr>
        <p:xfrm>
          <a:off x="138805" y="1030310"/>
          <a:ext cx="5592293" cy="54670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92293"/>
              </a:tblGrid>
              <a:tr h="5467082">
                <a:tc>
                  <a:txBody>
                    <a:bodyPr/>
                    <a:lstStyle/>
                    <a:p>
                      <a:pPr hangingPunct="0"/>
                      <a:r>
                        <a:rPr lang="it-IT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Controllo ortografico</a:t>
                      </a:r>
                    </a:p>
                    <a:p>
                      <a:pPr hangingPunct="0"/>
                      <a:r>
                        <a:rPr lang="it-IT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4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Thesaurus</a:t>
                      </a:r>
                      <a:r>
                        <a:rPr lang="it-IT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dei sinonimi</a:t>
                      </a:r>
                    </a:p>
                    <a:p>
                      <a:pPr hangingPunct="0"/>
                      <a:r>
                        <a:rPr lang="it-IT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Conteggio delle parole</a:t>
                      </a:r>
                    </a:p>
                    <a:p>
                      <a:pPr hangingPunct="0"/>
                      <a:r>
                        <a:rPr lang="it-IT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Accesso a dizionari</a:t>
                      </a:r>
                    </a:p>
                    <a:p>
                      <a:pPr hangingPunct="0"/>
                      <a:r>
                        <a:rPr lang="it-IT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Variazione</a:t>
                      </a:r>
                      <a:r>
                        <a:rPr lang="it-IT" sz="2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della lingua di riferimento</a:t>
                      </a:r>
                    </a:p>
                    <a:p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0573" y="1016189"/>
            <a:ext cx="2284375" cy="4089031"/>
          </a:xfrm>
          <a:prstGeom prst="rect">
            <a:avLst/>
          </a:prstGeom>
        </p:spPr>
      </p:pic>
      <p:pic>
        <p:nvPicPr>
          <p:cNvPr id="4" name="Immagine 3" descr="Schermata 2014-09-24 alle 14.33.5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249" y="2332914"/>
            <a:ext cx="2489528" cy="3699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10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19307" y="0"/>
            <a:ext cx="10535626" cy="1519707"/>
          </a:xfrm>
        </p:spPr>
        <p:txBody>
          <a:bodyPr>
            <a:normAutofit fontScale="90000"/>
          </a:bodyPr>
          <a:lstStyle/>
          <a:p>
            <a:r>
              <a:rPr lang="it-IT" sz="3400" b="1" i="1" dirty="0">
                <a:effectLst/>
              </a:rPr>
              <a:t>Correzione/supervisione/interazione autoriale (mediazione didattica)</a:t>
            </a:r>
            <a:r>
              <a:rPr lang="it-IT" b="1" dirty="0">
                <a:effectLst/>
              </a:rPr>
              <a:t/>
            </a:r>
            <a:br>
              <a:rPr lang="it-IT" b="1" dirty="0">
                <a:effectLst/>
              </a:rPr>
            </a:br>
            <a:endParaRPr lang="it-IT" b="1" dirty="0"/>
          </a:p>
        </p:txBody>
      </p:sp>
      <p:graphicFrame>
        <p:nvGraphicFramePr>
          <p:cNvPr id="14" name="Tabel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985812"/>
              </p:ext>
            </p:extLst>
          </p:nvPr>
        </p:nvGraphicFramePr>
        <p:xfrm>
          <a:off x="151685" y="1571222"/>
          <a:ext cx="5656688" cy="4404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56688"/>
              </a:tblGrid>
              <a:tr h="4404575">
                <a:tc>
                  <a:txBody>
                    <a:bodyPr/>
                    <a:lstStyle/>
                    <a:p>
                      <a:pPr hangingPunct="0"/>
                      <a:endParaRPr lang="it-IT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it-IT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Funzioni di revisione esplicita </a:t>
                      </a:r>
                    </a:p>
                    <a:p>
                      <a:pPr hangingPunct="0"/>
                      <a:r>
                        <a:rPr lang="it-IT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marR="0" indent="0" algn="l" defTabSz="457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Commenti </a:t>
                      </a:r>
                      <a:r>
                        <a:rPr lang="it-IT" sz="22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(Possono contenere considerazioni, indicazioni, suggerimenti, censure, correzioni e così via)</a:t>
                      </a:r>
                    </a:p>
                    <a:p>
                      <a:pPr hangingPunct="0"/>
                      <a:r>
                        <a:rPr lang="it-IT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Confronto tra versioni</a:t>
                      </a:r>
                    </a:p>
                    <a:p>
                      <a:pPr hangingPunct="0"/>
                      <a:r>
                        <a:rPr lang="it-IT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Strumenti </a:t>
                      </a:r>
                      <a:r>
                        <a:rPr lang="it-IT" sz="24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cloud</a:t>
                      </a:r>
                      <a:r>
                        <a:rPr lang="it-IT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riservati</a:t>
                      </a:r>
                      <a:r>
                        <a:rPr lang="it-IT" sz="2400" dirty="0" smtClean="0">
                          <a:effectLst/>
                        </a:rPr>
                        <a:t> </a:t>
                      </a:r>
                      <a:r>
                        <a:rPr lang="it-IT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https://dt8kf6553cww8.cloudfront.net/static/images/install_graphic-vflx6Z89X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5754" y="2137992"/>
            <a:ext cx="3810000" cy="301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6720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528961" y="0"/>
            <a:ext cx="9507964" cy="1519707"/>
          </a:xfrm>
        </p:spPr>
        <p:txBody>
          <a:bodyPr>
            <a:normAutofit/>
          </a:bodyPr>
          <a:lstStyle/>
          <a:p>
            <a:r>
              <a:rPr lang="it-IT" sz="3600" b="1" i="1" dirty="0">
                <a:effectLst/>
              </a:rPr>
              <a:t>Revisione </a:t>
            </a:r>
            <a:r>
              <a:rPr lang="it-IT" sz="3600" b="1" i="1" dirty="0" smtClean="0">
                <a:effectLst/>
              </a:rPr>
              <a:t>sociale - </a:t>
            </a:r>
            <a:r>
              <a:rPr lang="it-IT" sz="3600" b="1" i="1" dirty="0" smtClean="0">
                <a:effectLst/>
                <a:hlinkClick r:id="rId3"/>
              </a:rPr>
              <a:t>Semplificazione</a:t>
            </a:r>
            <a:r>
              <a:rPr lang="it-IT" b="1" dirty="0">
                <a:effectLst/>
              </a:rPr>
              <a:t/>
            </a:r>
            <a:br>
              <a:rPr lang="it-IT" b="1" dirty="0">
                <a:effectLst/>
              </a:rPr>
            </a:br>
            <a:endParaRPr lang="it-IT" b="1" dirty="0"/>
          </a:p>
        </p:txBody>
      </p:sp>
      <p:graphicFrame>
        <p:nvGraphicFramePr>
          <p:cNvPr id="14" name="Tabel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55900"/>
              </p:ext>
            </p:extLst>
          </p:nvPr>
        </p:nvGraphicFramePr>
        <p:xfrm>
          <a:off x="151685" y="1571222"/>
          <a:ext cx="5656688" cy="4404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56688"/>
              </a:tblGrid>
              <a:tr h="4404575">
                <a:tc>
                  <a:txBody>
                    <a:bodyPr/>
                    <a:lstStyle/>
                    <a:p>
                      <a:pPr hangingPunct="0"/>
                      <a:endParaRPr lang="it-IT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it-IT" sz="2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Verifica quantitativa di leggibilità</a:t>
                      </a:r>
                    </a:p>
                    <a:p>
                      <a:pPr hangingPunct="0"/>
                      <a:r>
                        <a:rPr lang="it-IT" sz="2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Verifica di accessibilità</a:t>
                      </a:r>
                    </a:p>
                    <a:p>
                      <a:pPr hangingPunct="0"/>
                      <a:r>
                        <a:rPr lang="it-IT" sz="2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it-IT" sz="2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Accesso a strumenti </a:t>
                      </a:r>
                      <a:r>
                        <a:rPr lang="it-IT" sz="28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 hoc </a:t>
                      </a:r>
                    </a:p>
                    <a:p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Immagin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055" y="1932823"/>
            <a:ext cx="4794373" cy="3595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06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76493" y="0"/>
            <a:ext cx="11304284" cy="1019404"/>
          </a:xfrm>
        </p:spPr>
        <p:txBody>
          <a:bodyPr>
            <a:normAutofit fontScale="90000"/>
          </a:bodyPr>
          <a:lstStyle/>
          <a:p>
            <a:r>
              <a:rPr lang="it-IT" sz="3600" b="1" i="1" dirty="0">
                <a:effectLst/>
              </a:rPr>
              <a:t>Conservazione e distribuzione del materiale</a:t>
            </a:r>
            <a:r>
              <a:rPr lang="it-IT" b="1" dirty="0">
                <a:effectLst/>
              </a:rPr>
              <a:t/>
            </a:r>
            <a:br>
              <a:rPr lang="it-IT" b="1" dirty="0">
                <a:effectLst/>
              </a:rPr>
            </a:br>
            <a:endParaRPr lang="it-IT" b="1" dirty="0"/>
          </a:p>
        </p:txBody>
      </p:sp>
      <p:graphicFrame>
        <p:nvGraphicFramePr>
          <p:cNvPr id="14" name="Tabel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0309871"/>
              </p:ext>
            </p:extLst>
          </p:nvPr>
        </p:nvGraphicFramePr>
        <p:xfrm>
          <a:off x="108615" y="869339"/>
          <a:ext cx="6055932" cy="573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5932"/>
              </a:tblGrid>
              <a:tr h="4893972">
                <a:tc>
                  <a:txBody>
                    <a:bodyPr/>
                    <a:lstStyle/>
                    <a:p>
                      <a:pPr hangingPunct="0"/>
                      <a:endParaRPr lang="it-IT" sz="22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Salvataggio e richiamo dei file</a:t>
                      </a:r>
                    </a:p>
                    <a:p>
                      <a:pPr hangingPunct="0"/>
                      <a:endParaRPr lang="it-IT" sz="22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it-IT" sz="22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</a:t>
                      </a:r>
                      <a:endParaRPr lang="it-IT" sz="22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Stampa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Strumenti di condivisione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Formati per il Web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Pubblicazione su Blog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Strumenti </a:t>
                      </a:r>
                      <a:r>
                        <a:rPr lang="it-IT" sz="22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cloud</a:t>
                      </a:r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pubblici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Interazione con altri software, in uscita </a:t>
                      </a:r>
                    </a:p>
                    <a:p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 descr="http://static.support.register.it/wp-content/uploads/sites/3/2014/04/wplogoblue-stacked-rg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104" y="2696447"/>
            <a:ext cx="3151496" cy="2250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magine 2" descr="Schermata 2014-09-24 alle 13.58.1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638" y="1522905"/>
            <a:ext cx="2311400" cy="77470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4800" y="5358615"/>
            <a:ext cx="2645112" cy="1100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3525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17489" y="217250"/>
            <a:ext cx="10970085" cy="910779"/>
          </a:xfrm>
        </p:spPr>
        <p:txBody>
          <a:bodyPr>
            <a:normAutofit fontScale="90000"/>
          </a:bodyPr>
          <a:lstStyle/>
          <a:p>
            <a:r>
              <a:rPr lang="it-IT" sz="3600" b="1" i="1" dirty="0" smtClean="0">
                <a:effectLst/>
              </a:rPr>
              <a:t>Incrementi </a:t>
            </a:r>
            <a:r>
              <a:rPr lang="it-IT" sz="3600" b="1" i="1" dirty="0">
                <a:effectLst/>
              </a:rPr>
              <a:t>e </a:t>
            </a:r>
            <a:r>
              <a:rPr lang="it-IT" sz="3600" b="1" i="1" dirty="0" smtClean="0">
                <a:effectLst/>
              </a:rPr>
              <a:t>supporti cognitivi </a:t>
            </a:r>
            <a:r>
              <a:rPr lang="it-IT" sz="3600" b="1" i="1" dirty="0">
                <a:effectLst/>
              </a:rPr>
              <a:t>e </a:t>
            </a:r>
            <a:r>
              <a:rPr lang="it-IT" sz="3600" b="1" i="1" dirty="0" smtClean="0">
                <a:effectLst/>
              </a:rPr>
              <a:t>culturali, </a:t>
            </a:r>
            <a:r>
              <a:rPr lang="it-IT" sz="3600" b="1" i="1" dirty="0">
                <a:effectLst/>
              </a:rPr>
              <a:t>con particolare riferimento all’integrazione visiva</a:t>
            </a:r>
            <a:r>
              <a:rPr lang="it-IT" b="1" dirty="0">
                <a:effectLst/>
              </a:rPr>
              <a:t/>
            </a:r>
            <a:br>
              <a:rPr lang="it-IT" b="1" dirty="0">
                <a:effectLst/>
              </a:rPr>
            </a:br>
            <a:endParaRPr lang="it-IT" b="1" dirty="0"/>
          </a:p>
        </p:txBody>
      </p:sp>
      <p:graphicFrame>
        <p:nvGraphicFramePr>
          <p:cNvPr id="14" name="Tabel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435385"/>
              </p:ext>
            </p:extLst>
          </p:nvPr>
        </p:nvGraphicFramePr>
        <p:xfrm>
          <a:off x="151685" y="1571222"/>
          <a:ext cx="6055932" cy="505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5932"/>
              </a:tblGrid>
              <a:tr h="4893972">
                <a:tc>
                  <a:txBody>
                    <a:bodyPr/>
                    <a:lstStyle/>
                    <a:p>
                      <a:pPr hangingPunct="0"/>
                      <a:endParaRPr lang="it-IT" sz="22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 </a:t>
                      </a:r>
                      <a:r>
                        <a:rPr lang="it-IT" sz="22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 similia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Inserimenti di materiali multimediali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Tabelle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Grafici e schemi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Collegamenti iper - testuali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Segnalibri e rimandi interni al testo</a:t>
                      </a:r>
                    </a:p>
                    <a:p>
                      <a:pPr hangingPunct="0"/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it-IT" sz="2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Interazione con altri software, in ingresso </a:t>
                      </a:r>
                    </a:p>
                    <a:p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Immagine 6" descr="Schermata 2014-09-24 alle 14.18.2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065" y="1579438"/>
            <a:ext cx="1794534" cy="1729447"/>
          </a:xfrm>
          <a:prstGeom prst="rect">
            <a:avLst/>
          </a:prstGeom>
        </p:spPr>
      </p:pic>
      <p:pic>
        <p:nvPicPr>
          <p:cNvPr id="8" name="Immagine 7" descr="Schermata 2014-09-24 alle 14.21.5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790" y="3446845"/>
            <a:ext cx="2940810" cy="3196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7831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rocesso di scrittura e «word processing»"/>
  <p:tag name="ARTICULATE_SLIDE_COUNT" val="10"/>
  <p:tag name="TAG_BACKING_FORM_KEY" val="723940-c:\users\guast\desktop\sostegno 2017\scrittura\processo di scrittura.pptx"/>
  <p:tag name="ARTICULATE_PRESENTER_VERSION" val="8"/>
  <p:tag name="ARTICULATE_PROJECT_CHECK" val="0"/>
  <p:tag name="ARTICULATE_PROJECT_OPEN" val="1"/>
  <p:tag name="ISPRING_LMS_API_VERSION" val="SCORM 1.2"/>
  <p:tag name="ISPRING_ULTRA_SCORM_COURSE_ID" val="15774C42-1A9E-487F-B798-AB0E29980FA7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CLOUDFOLDERID" val="1"/>
  <p:tag name="ISPRINGONLINEFOLDERID" val="1"/>
  <p:tag name="ISPRING_OUTPUT_FOLDER" val="[[&quot;*G~r{D3707AC0-4E98-464A-98C3-20455636E2C4}&quot;,&quot;C:\\Users\\guast\\Desktop\\sostegno IV edizione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free&quot;},&quot;advancedSettings&quot;:{&quot;enableTextAllocation&quot;:&quot;T_TRUE&quot;,&quot;viewingFromLocalDrive&quot;:&quot;T_TRUE&quot;,&quot;contentScale&quot;:75,&quot;contentScaleMode&quot;:&quot;SCAL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}"/>
  <p:tag name="ISPRING_SCORM_RATE_QUIZZES" val="0"/>
  <p:tag name="ISPRING_SCORM_PASSING_SCORE" val="100.000000"/>
  <p:tag name="ISPRING_FIRST_PUBLI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ete">
  <a:themeElements>
    <a:clrScheme name="Rete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F4B54B"/>
      </a:accent1>
      <a:accent2>
        <a:srgbClr val="A2C84E"/>
      </a:accent2>
      <a:accent3>
        <a:srgbClr val="4BC298"/>
      </a:accent3>
      <a:accent4>
        <a:srgbClr val="4CB5D3"/>
      </a:accent4>
      <a:accent5>
        <a:srgbClr val="9167E3"/>
      </a:accent5>
      <a:accent6>
        <a:srgbClr val="E05073"/>
      </a:accent6>
      <a:hlink>
        <a:srgbClr val="E19520"/>
      </a:hlink>
      <a:folHlink>
        <a:srgbClr val="E8B15D"/>
      </a:folHlink>
    </a:clrScheme>
    <a:fontScheme name="Ret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Re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DD1DAD52-B525-46B5-8E87-60EE23581B9C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TC103457485[[fn=Rete]]</Template>
  <TotalTime>166</TotalTime>
  <Words>204</Words>
  <Application>Microsoft Office PowerPoint</Application>
  <PresentationFormat>Widescreen</PresentationFormat>
  <Paragraphs>133</Paragraphs>
  <Slides>14</Slides>
  <Notes>14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20" baseType="lpstr">
      <vt:lpstr>SimSun</vt:lpstr>
      <vt:lpstr>Arial</vt:lpstr>
      <vt:lpstr>Calibri</vt:lpstr>
      <vt:lpstr>Century Gothic</vt:lpstr>
      <vt:lpstr>Times New Roman</vt:lpstr>
      <vt:lpstr>Rete</vt:lpstr>
      <vt:lpstr>Processo di scrittura e «word processing»</vt:lpstr>
      <vt:lpstr>Idea inclusive generale: SCRITTURA DECONDIZIONATA </vt:lpstr>
      <vt:lpstr>Variazione del punto di vista e della fase:  ideazione, progettazione, strutturazione </vt:lpstr>
      <vt:lpstr>Stesura e revisione immediata </vt:lpstr>
      <vt:lpstr>Revisione globale  guidata </vt:lpstr>
      <vt:lpstr>Correzione/supervisione/interazione autoriale (mediazione didattica) </vt:lpstr>
      <vt:lpstr>Revisione sociale - Semplificazione </vt:lpstr>
      <vt:lpstr>Conservazione e distribuzione del materiale </vt:lpstr>
      <vt:lpstr>Incrementi e supporti cognitivi e culturali, con particolare riferimento all’integrazione visiva </vt:lpstr>
      <vt:lpstr>Appendice: Semplificare l’interfaccia del software</vt:lpstr>
      <vt:lpstr>Un articolo di sintesi</vt:lpstr>
      <vt:lpstr>Appendice: Wordprof, ambiente per la didattica della scrittura di testi(funziona ancora, fino a windows 7: oppure usando Wine con MacoSX e LINUX) – ITD CNR di genova </vt:lpstr>
      <vt:lpstr>WORD Prof - 2 </vt:lpstr>
      <vt:lpstr>WORD Prof - 3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Processo di scrittura e «word processing»</dc:title>
  <dc:creator>Marco Guastavigna</dc:creator>
  <cp:lastModifiedBy>Marco Guastavigna</cp:lastModifiedBy>
  <cp:revision>70</cp:revision>
  <dcterms:created xsi:type="dcterms:W3CDTF">2014-09-24T08:12:58Z</dcterms:created>
  <dcterms:modified xsi:type="dcterms:W3CDTF">2019-06-22T11:42:59Z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ArticulateGUID" pid="2">
    <vt:lpwstr>93D10658-E192-4E87-B8A6-479DEF96EDD2</vt:lpwstr>
  </property>
  <property fmtid="{D5CDD505-2E9C-101B-9397-08002B2CF9AE}" name="ArticulatePath" pid="3">
    <vt:lpwstr>Processo di scrittura</vt:lpwstr>
  </property>
  <property fmtid="{D5CDD505-2E9C-101B-9397-08002B2CF9AE}" name="ArticulateProjectFull" pid="4">
    <vt:lpwstr>C:\Users\guast\Desktop\sostegno 2017\scrittura\Processo di scrittura.ppta</vt:lpwstr>
  </property>
  <property fmtid="{D5CDD505-2E9C-101B-9397-08002B2CF9AE}" name="ArticulateProjectVersion" pid="5">
    <vt:lpwstr>8</vt:lpwstr>
  </property>
  <property fmtid="{D5CDD505-2E9C-101B-9397-08002B2CF9AE}" name="ArticulateUseProject" pid="6">
    <vt:lpwstr>1</vt:lpwstr>
  </property>
  <property fmtid="{D5CDD505-2E9C-101B-9397-08002B2CF9AE}" name="NXPowerLiteLastOptimized" pid="7">
    <vt:lpwstr>1724180</vt:lpwstr>
  </property>
  <property fmtid="{D5CDD505-2E9C-101B-9397-08002B2CF9AE}" name="NXPowerLiteSettings" pid="8">
    <vt:lpwstr>C700052003A000</vt:lpwstr>
  </property>
  <property fmtid="{D5CDD505-2E9C-101B-9397-08002B2CF9AE}" name="NXPowerLiteVersion" pid="9">
    <vt:lpwstr>D8.0.2</vt:lpwstr>
  </property>
</Properties>
</file>