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notesMasterIdLst>
    <p:notesMasterId r:id="rId12"/>
  </p:notesMasterIdLst>
  <p:sldIdLst>
    <p:sldId id="256" r:id="rId2"/>
    <p:sldId id="350" r:id="rId3"/>
    <p:sldId id="351" r:id="rId4"/>
    <p:sldId id="346" r:id="rId5"/>
    <p:sldId id="348" r:id="rId6"/>
    <p:sldId id="347" r:id="rId7"/>
    <p:sldId id="282" r:id="rId8"/>
    <p:sldId id="342" r:id="rId9"/>
    <p:sldId id="349" r:id="rId10"/>
    <p:sldId id="359" r:id="rId11"/>
  </p:sldIdLst>
  <p:sldSz cx="12192000" cy="6858000"/>
  <p:notesSz cx="6858000" cy="9144000"/>
  <p:custDataLst>
    <p:tags r:id="rId13"/>
  </p:custDataLst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o Guastavigna" initials="MG" lastIdx="1" clrIdx="0">
    <p:extLst>
      <p:ext uri="{19B8F6BF-5375-455C-9EA6-DF929625EA0E}">
        <p15:presenceInfo xmlns:p15="http://schemas.microsoft.com/office/powerpoint/2012/main" userId="796169b4e57d94e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2" autoAdjust="0"/>
    <p:restoredTop sz="94670"/>
  </p:normalViewPr>
  <p:slideViewPr>
    <p:cSldViewPr snapToGrid="0">
      <p:cViewPr varScale="1">
        <p:scale>
          <a:sx n="65" d="100"/>
          <a:sy n="65" d="100"/>
        </p:scale>
        <p:origin x="21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6B5DA27-A421-40C4-AA25-5FD1D699CEFE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DC873AB-A6C3-422F-A971-138212C1AFE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78537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1843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D17D36F-D39E-4C17-BE88-05B607054DC5}" type="slidenum">
              <a:rPr lang="it-IT" altLang="it-IT" sz="1200">
                <a:latin typeface="Calibri" panose="020F0502020204030204" pitchFamily="34" charset="0"/>
              </a:rPr>
              <a:pPr eaLnBrk="1" hangingPunct="1"/>
              <a:t>1</a:t>
            </a:fld>
            <a:endParaRPr lang="it-IT" altLang="it-IT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864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873AB-A6C3-422F-A971-138212C1AFE7}" type="slidenum">
              <a:rPr lang="it-IT" altLang="it-IT" smtClean="0"/>
              <a:pPr/>
              <a:t>10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51778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225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81093F3-5FC0-4794-8FD9-B79E4C568EA5}" type="slidenum">
              <a:rPr lang="it-IT" altLang="it-IT" sz="1200">
                <a:latin typeface="Times New Roman" panose="02020603050405020304" pitchFamily="18" charset="0"/>
              </a:rPr>
              <a:pPr eaLnBrk="1" hangingPunct="1"/>
              <a:t>2</a:t>
            </a:fld>
            <a:endParaRPr lang="it-IT" altLang="it-IT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269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 dirty="0"/>
          </a:p>
        </p:txBody>
      </p:sp>
      <p:sp>
        <p:nvSpPr>
          <p:cNvPr id="2457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4D4215C-CD3F-4B48-A372-04EBBFE9A06A}" type="slidenum">
              <a:rPr lang="it-IT" altLang="it-IT" sz="1200">
                <a:latin typeface="Times New Roman" panose="02020603050405020304" pitchFamily="18" charset="0"/>
              </a:rPr>
              <a:pPr eaLnBrk="1" hangingPunct="1"/>
              <a:t>3</a:t>
            </a:fld>
            <a:endParaRPr lang="it-IT" altLang="it-IT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928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873AB-A6C3-422F-A971-138212C1AFE7}" type="slidenum">
              <a:rPr lang="it-IT" altLang="it-IT" smtClean="0"/>
              <a:pPr/>
              <a:t>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18301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873AB-A6C3-422F-A971-138212C1AFE7}" type="slidenum">
              <a:rPr lang="it-IT" altLang="it-IT" smtClean="0"/>
              <a:pPr/>
              <a:t>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92397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873AB-A6C3-422F-A971-138212C1AFE7}" type="slidenum">
              <a:rPr lang="it-IT" altLang="it-IT" smtClean="0"/>
              <a:pPr/>
              <a:t>6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9317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873AB-A6C3-422F-A971-138212C1AFE7}" type="slidenum">
              <a:rPr lang="it-IT" altLang="it-IT" smtClean="0"/>
              <a:pPr/>
              <a:t>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88078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873AB-A6C3-422F-A971-138212C1AFE7}" type="slidenum">
              <a:rPr lang="it-IT" altLang="it-IT" smtClean="0"/>
              <a:pPr/>
              <a:t>8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31826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873AB-A6C3-422F-A971-138212C1AFE7}" type="slidenum">
              <a:rPr lang="it-IT" altLang="it-IT" smtClean="0"/>
              <a:pPr/>
              <a:t>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27246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2F6174-81FE-4491-AA86-532BCFD2CDA9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0683E-5A84-4582-9A14-BE89B0F6FF52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89990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1EEB7CC3-0847-4C94-8AC6-3453E828CF05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01B39CC-0905-4176-B02A-20321AB22C1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644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/>
          <a:lstStyle>
            <a:lvl1pPr algn="l">
              <a:defRPr sz="4200" b="1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fld id="{3885BD04-B97D-4560-A3B3-A97BA5A1B2C7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4590B79A-D642-4A9D-9801-DBF410E2702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67012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fld id="{BF7CFC3E-1E6B-462E-87B0-352EF8B858ED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DB1E04C6-A2F0-46F6-8D2F-FE2CFF2B1CB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62022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D151C2-8234-477F-9AA8-7C7EEC213C10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23B9C-9292-4307-AEFA-833D5479F19C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50949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DD4BC0-59B2-4907-B9CA-B3DB4601A6F3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EC7C0-00B2-4C36-952C-C7CB27C0DE7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32923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B83A46-1BF6-4928-BAF6-FFD25B599E63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B3C46-47DD-4A0D-9965-FFEF1D544414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87766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/>
          <a:lstStyle>
            <a:lvl1pPr algn="r">
              <a:defRPr sz="4800" b="1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C9740C-8635-43DB-B594-A459A3E13116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5B652-C272-4DA9-9AB0-55CDA962DEB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26984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E3B967-57E1-409F-AA7B-F5FF1CE41AC9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E29E0-AFB3-47B7-8CA9-A45DC06F97F2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86392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71454C-267D-46C4-B091-032FC8B4EDC3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EE06C-3A2C-48BA-AE53-CC70AC28CC6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4414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427A84-B1BA-4F07-9992-AA54F7F9930B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FEA44-D91A-4131-9E71-A4202BAEA8EF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20800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4A943105-7B71-4F6C-AE8C-1F5BB2F61830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B9089A-E7BC-4C83-BD4A-56C324F4EC23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58061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DAB61C-2CFA-4886-9CD8-A7371CFC15AE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91D89-8526-4894-9BC3-551E596D394C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19347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rtlCol="0" anchor="t"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>
          <a:xfrm>
            <a:off x="3886200" y="6042025"/>
            <a:ext cx="976313" cy="365125"/>
          </a:xfrm>
        </p:spPr>
        <p:txBody>
          <a:bodyPr/>
          <a:lstStyle>
            <a:lvl1pPr>
              <a:defRPr/>
            </a:lvl1pPr>
          </a:lstStyle>
          <a:p>
            <a:fld id="{580DDF38-3111-4DEB-A158-B5D5CB131A9E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590550" y="6042025"/>
            <a:ext cx="32956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4862513" y="5916613"/>
            <a:ext cx="1062037" cy="490537"/>
          </a:xfrm>
        </p:spPr>
        <p:txBody>
          <a:bodyPr/>
          <a:lstStyle>
            <a:lvl1pPr>
              <a:defRPr/>
            </a:lvl1pPr>
          </a:lstStyle>
          <a:p>
            <a:fld id="{B45C6D20-DBFB-4B49-AE1F-C8CD4ABDE2E8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82363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09625" y="447675"/>
            <a:ext cx="10572750" cy="969963"/>
          </a:xfrm>
          <a:prstGeom prst="rect">
            <a:avLst/>
          </a:prstGeom>
          <a:noFill/>
          <a:ln>
            <a:noFill/>
          </a:ln>
          <a:effectLst>
            <a:outerShdw blurRad="50800" rotWithShape="0">
              <a:srgbClr val="808080">
                <a:alpha val="5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9625" y="2184400"/>
            <a:ext cx="10563225" cy="3675063"/>
          </a:xfrm>
          <a:prstGeom prst="rect">
            <a:avLst/>
          </a:prstGeom>
          <a:noFill/>
          <a:ln>
            <a:noFill/>
          </a:ln>
          <a:effectLst>
            <a:outerShdw blurRad="50800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0850" y="6042025"/>
            <a:ext cx="864552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500" y="6042025"/>
            <a:ext cx="1344613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fld id="{6AC2F7C0-419B-418E-920A-5016CC3B0AC4}" type="datetimeFigureOut">
              <a:rPr lang="it-IT" altLang="it-IT"/>
              <a:pPr/>
              <a:t>02/07/2019</a:t>
            </a:fld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9113" y="5916613"/>
            <a:ext cx="1062037" cy="490537"/>
          </a:xfrm>
          <a:prstGeom prst="rect">
            <a:avLst/>
          </a:prstGeom>
        </p:spPr>
        <p:txBody>
          <a:bodyPr vert="horz" wrap="square" lIns="91440" tIns="45720" rIns="91440" bIns="10800" numCol="1" anchor="b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2B4A249B-6A53-4611-8E52-067C2D5C722A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56" r:id="rId1"/>
    <p:sldLayoutId id="2147484157" r:id="rId2"/>
    <p:sldLayoutId id="2147484158" r:id="rId3"/>
    <p:sldLayoutId id="2147484159" r:id="rId4"/>
    <p:sldLayoutId id="2147484160" r:id="rId5"/>
    <p:sldLayoutId id="2147484161" r:id="rId6"/>
    <p:sldLayoutId id="2147484154" r:id="rId7"/>
    <p:sldLayoutId id="2147484162" r:id="rId8"/>
    <p:sldLayoutId id="2147484163" r:id="rId9"/>
    <p:sldLayoutId id="2147484155" r:id="rId10"/>
    <p:sldLayoutId id="2147484164" r:id="rId11"/>
    <p:sldLayoutId id="2147484165" r:id="rId12"/>
    <p:sldLayoutId id="2147484166" r:id="rId13"/>
    <p:sldLayoutId id="2147484167" r:id="rId1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FEFEFE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EFEFE"/>
          </a:solidFill>
          <a:latin typeface="Century Gothic" charset="0"/>
          <a:ea typeface="MS PGothic" panose="020B0600070205080204" pitchFamily="34" charset="-128"/>
          <a:cs typeface="ＭＳ Ｐゴシック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EFEFE"/>
          </a:solidFill>
          <a:latin typeface="Century Gothic" charset="0"/>
          <a:ea typeface="MS PGothic" panose="020B0600070205080204" pitchFamily="34" charset="-128"/>
          <a:cs typeface="ＭＳ Ｐゴシック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EFEFE"/>
          </a:solidFill>
          <a:latin typeface="Century Gothic" charset="0"/>
          <a:ea typeface="MS PGothic" panose="020B0600070205080204" pitchFamily="34" charset="-128"/>
          <a:cs typeface="ＭＳ Ｐゴシック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EFEFE"/>
          </a:solidFill>
          <a:latin typeface="Century Gothic" charset="0"/>
          <a:ea typeface="MS PGothic" panose="020B0600070205080204" pitchFamily="34" charset="-128"/>
          <a:cs typeface="ＭＳ Ｐゴシック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sz="1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ndomo.com/it/mindmap/ambienti-e-applicazioni-per-una-didattica-attiva-e-inclusiva-team-castigliano-a-cura-di-patrizia-vayola-b4f41150790cd50eda262ed3e9e1d19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getkahoot.com/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.socrative.com/login/student/" TargetMode="External"/><Relationship Id="rId5" Type="http://schemas.openxmlformats.org/officeDocument/2006/relationships/hyperlink" Target="https://b.socrative.com/login/teacher/" TargetMode="External"/><Relationship Id="rId10" Type="http://schemas.openxmlformats.org/officeDocument/2006/relationships/image" Target="../media/image9.png"/><Relationship Id="rId4" Type="http://schemas.openxmlformats.org/officeDocument/2006/relationships/hyperlink" Target="https://kahoot.it/" TargetMode="Externa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padlet.com/" TargetMode="External"/><Relationship Id="rId7" Type="http://schemas.openxmlformats.org/officeDocument/2006/relationships/hyperlink" Target="https://www.pearltrees.com/marcoguastavigna/non-solo-concettuali-digitale/id17470890#l165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s://padlet.com/gallery" TargetMode="External"/><Relationship Id="rId4" Type="http://schemas.openxmlformats.org/officeDocument/2006/relationships/hyperlink" Target="http://www.pearltrees.com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pceinaudivaresepnsd.altervista.org/8208-2/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dmodo.com/" TargetMode="External"/><Relationship Id="rId5" Type="http://schemas.openxmlformats.org/officeDocument/2006/relationships/hyperlink" Target="https://www.youtube.com/playlist?list=PLoTAeq6rNZohrBeoUvJoZpVvE0Z11NipO" TargetMode="External"/><Relationship Id="rId4" Type="http://schemas.openxmlformats.org/officeDocument/2006/relationships/hyperlink" Target="http://www.digitrete.altervista.org/attachments/article/146/guida_rapida_insegnante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57587" y="2216936"/>
            <a:ext cx="5598942" cy="227896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Aspetti operativi e attenzioni inclusive in </a:t>
            </a:r>
            <a:r>
              <a:rPr lang="it-IT" dirty="0" smtClean="0">
                <a:ea typeface="+mj-ea"/>
                <a:cs typeface="+mj-cs"/>
              </a:rPr>
              <a:t>disparati ambienti  </a:t>
            </a:r>
            <a:r>
              <a:rPr lang="it-IT" dirty="0">
                <a:ea typeface="+mj-ea"/>
                <a:cs typeface="+mj-cs"/>
              </a:rPr>
              <a:t>digitali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09625" y="5281613"/>
            <a:ext cx="10572750" cy="434975"/>
          </a:xfrm>
        </p:spPr>
        <p:txBody>
          <a:bodyPr rtlCol="0">
            <a:noAutofit/>
          </a:bodyPr>
          <a:lstStyle/>
          <a:p>
            <a:pPr eaLnBrk="1" fontAlgn="auto" hangingPunct="1">
              <a:buFont typeface="Wingdings 2" charset="2"/>
              <a:buNone/>
              <a:defRPr/>
            </a:pPr>
            <a:r>
              <a:rPr lang="it-IT" sz="2400" b="1">
                <a:ea typeface="+mn-ea"/>
                <a:cs typeface="+mn-cs"/>
              </a:rPr>
              <a:t>Marco Guastavigna</a:t>
            </a:r>
            <a:endParaRPr lang="it-IT" sz="2400" b="1" dirty="0">
              <a:ea typeface="+mn-ea"/>
              <a:cs typeface="+mn-cs"/>
            </a:endParaRPr>
          </a:p>
        </p:txBody>
      </p:sp>
      <p:sp>
        <p:nvSpPr>
          <p:cNvPr id="17412" name="CasellaDiTesto 4"/>
          <p:cNvSpPr txBox="1">
            <a:spLocks noChangeArrowheads="1"/>
          </p:cNvSpPr>
          <p:nvPr/>
        </p:nvSpPr>
        <p:spPr bwMode="auto">
          <a:xfrm>
            <a:off x="6002338" y="4551363"/>
            <a:ext cx="60912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800"/>
              <a:t>https://en.wikipedia.org/wiki/File:Metal_movable_type.jpg</a:t>
            </a:r>
            <a:endParaRPr lang="it-IT" altLang="it-IT" sz="8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355" y="202327"/>
            <a:ext cx="6552220" cy="4349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Grp="1" noChangeArrowheads="1"/>
          </p:cNvSpPr>
          <p:nvPr>
            <p:ph type="title"/>
          </p:nvPr>
        </p:nvSpPr>
        <p:spPr>
          <a:xfrm>
            <a:off x="1981200" y="153989"/>
            <a:ext cx="8229600" cy="1254125"/>
          </a:xfrm>
        </p:spPr>
        <p:txBody>
          <a:bodyPr/>
          <a:lstStyle/>
          <a:p>
            <a:pPr defTabSz="876300"/>
            <a:r>
              <a:rPr lang="it-IT" sz="3800" dirty="0"/>
              <a:t>Per rivedere ed esplorare in modo approfondito e analitico</a:t>
            </a:r>
            <a:endParaRPr lang="it-IT" sz="1800" b="0" dirty="0">
              <a:solidFill>
                <a:srgbClr val="000000"/>
              </a:solidFill>
            </a:endParaRP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9224" y="1963571"/>
            <a:ext cx="9212263" cy="5372100"/>
          </a:xfrm>
        </p:spPr>
        <p:txBody>
          <a:bodyPr/>
          <a:lstStyle/>
          <a:p>
            <a:pPr marL="381000" indent="-381000">
              <a:lnSpc>
                <a:spcPct val="90000"/>
              </a:lnSpc>
              <a:buNone/>
            </a:pPr>
            <a:r>
              <a:rPr lang="it-IT" sz="2400" b="1" i="1" dirty="0"/>
              <a:t>Attività. </a:t>
            </a:r>
            <a:endParaRPr lang="it-IT" sz="2400" dirty="0"/>
          </a:p>
          <a:p>
            <a:pPr marL="381000" indent="-381000">
              <a:lnSpc>
                <a:spcPct val="90000"/>
              </a:lnSpc>
              <a:buNone/>
            </a:pPr>
            <a:endParaRPr lang="it-IT" sz="2400" b="1" dirty="0"/>
          </a:p>
          <a:p>
            <a:pPr marL="381000" indent="-381000">
              <a:lnSpc>
                <a:spcPct val="90000"/>
              </a:lnSpc>
              <a:buNone/>
            </a:pPr>
            <a:r>
              <a:rPr lang="it-IT" sz="2400" b="1" dirty="0"/>
              <a:t>Raggiungi questa pagina: </a:t>
            </a:r>
          </a:p>
          <a:p>
            <a:pPr marL="0" indent="0">
              <a:lnSpc>
                <a:spcPct val="90000"/>
              </a:lnSpc>
              <a:buSzPct val="100000"/>
              <a:buNone/>
            </a:pPr>
            <a:endParaRPr lang="it-IT" sz="3400" b="1" dirty="0"/>
          </a:p>
        </p:txBody>
      </p:sp>
      <p:pic>
        <p:nvPicPr>
          <p:cNvPr id="3" name="Immagine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6030" y="1963571"/>
            <a:ext cx="7840932" cy="473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0574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63267" y="47348"/>
            <a:ext cx="10450513" cy="696912"/>
          </a:xfrm>
        </p:spPr>
        <p:txBody>
          <a:bodyPr lIns="0" tIns="0" rIns="0" bIns="0" anchor="t">
            <a:no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altLang="it-IT" sz="3800" b="0" dirty="0">
                <a:solidFill>
                  <a:srgbClr val="FFFFFF"/>
                </a:solidFill>
                <a:latin typeface="Century Gothic" panose="020B0502020202020204" pitchFamily="34" charset="0"/>
              </a:rPr>
              <a:t>LIM: un </a:t>
            </a:r>
            <a:r>
              <a:rPr lang="en-US" altLang="it-IT" sz="3800" b="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esempio</a:t>
            </a:r>
            <a:r>
              <a:rPr lang="en-US" altLang="it-IT" sz="3800" b="0" dirty="0">
                <a:solidFill>
                  <a:srgbClr val="FFFFFF"/>
                </a:solidFill>
                <a:latin typeface="Century Gothic" panose="020B0502020202020204" pitchFamily="34" charset="0"/>
              </a:rPr>
              <a:t> di “</a:t>
            </a:r>
            <a:r>
              <a:rPr lang="en-US" altLang="it-IT" sz="3800" b="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incremento</a:t>
            </a:r>
            <a:r>
              <a:rPr lang="en-US" altLang="it-IT" sz="3800" b="0" dirty="0">
                <a:solidFill>
                  <a:srgbClr val="FFFFFF"/>
                </a:solidFill>
                <a:latin typeface="Century Gothic" panose="020B0502020202020204" pitchFamily="34" charset="0"/>
              </a:rPr>
              <a:t>” </a:t>
            </a:r>
            <a:r>
              <a:rPr lang="en-US" altLang="it-IT" sz="3800" b="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fisico</a:t>
            </a:r>
            <a:r>
              <a:rPr lang="en-US" altLang="it-IT" sz="3800" b="0" dirty="0">
                <a:solidFill>
                  <a:srgbClr val="FFFFFF"/>
                </a:solidFill>
                <a:latin typeface="Century Gothic" panose="020B0502020202020204" pitchFamily="34" charset="0"/>
              </a:rPr>
              <a:t> e </a:t>
            </a:r>
            <a:r>
              <a:rPr lang="en-US" altLang="it-IT" sz="3800" b="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culturale</a:t>
            </a:r>
            <a:r>
              <a:rPr lang="en-US" altLang="it-IT" sz="3800" b="0" dirty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  <a:r>
              <a:rPr lang="en-US" altLang="it-IT" sz="3800" b="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dell’ambiente</a:t>
            </a:r>
            <a:r>
              <a:rPr lang="en-US" altLang="it-IT" sz="3800" b="0" dirty="0">
                <a:solidFill>
                  <a:srgbClr val="FFFFFF"/>
                </a:solidFill>
                <a:latin typeface="Century Gothic" panose="020B0502020202020204" pitchFamily="34" charset="0"/>
              </a:rPr>
              <a:t> di </a:t>
            </a:r>
            <a:r>
              <a:rPr lang="en-US" altLang="it-IT" sz="3800" b="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apprendimento</a:t>
            </a:r>
            <a:endParaRPr lang="en-US" altLang="it-IT" sz="3800" b="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306388" y="1463675"/>
            <a:ext cx="11885612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en-US" altLang="it-IT" sz="35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altLang="it-IT" sz="35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altLang="it-IT" sz="35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altLang="it-IT" sz="20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1507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412875"/>
            <a:ext cx="11874500" cy="4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Immagine 2" descr="Schermata 2012-11-17 alle 10.33.3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2197100"/>
            <a:ext cx="2681288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516291" y="5502832"/>
            <a:ext cx="4147661" cy="360099"/>
          </a:xfrm>
          <a:prstGeom prst="rect">
            <a:avLst/>
          </a:prstGeom>
          <a:noFill/>
        </p:spPr>
        <p:txBody>
          <a:bodyPr lIns="82296" tIns="41148" rIns="82296" bIns="41148">
            <a:spAutoFit/>
          </a:bodyPr>
          <a:lstStyle/>
          <a:p>
            <a:pPr algn="ctr">
              <a:defRPr/>
            </a:pPr>
            <a:r>
              <a:rPr lang="it-IT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chemeClr val="bg1">
                      <a:alpha val="40000"/>
                    </a:schemeClr>
                  </a:outerShdw>
                </a:effectLst>
                <a:latin typeface="Century Gothic" charset="0"/>
                <a:ea typeface="ＭＳ Ｐゴシック" charset="0"/>
                <a:cs typeface="ＭＳ Ｐゴシック" charset="0"/>
              </a:rPr>
              <a:t>Superficie </a:t>
            </a:r>
            <a:r>
              <a:rPr lang="it-IT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chemeClr val="bg1">
                      <a:alpha val="40000"/>
                    </a:schemeClr>
                  </a:outerShdw>
                </a:effectLst>
                <a:latin typeface="Century Gothic" charset="0"/>
                <a:ea typeface="ＭＳ Ｐゴシック" charset="0"/>
                <a:cs typeface="ＭＳ Ｐゴシック" charset="0"/>
              </a:rPr>
              <a:t>multitouch</a:t>
            </a:r>
            <a:endParaRPr lang="it-IT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41275" dist="20320" dir="1800000" algn="tl" rotWithShape="0">
                  <a:schemeClr val="bg1">
                    <a:alpha val="40000"/>
                  </a:schemeClr>
                </a:outerShdw>
              </a:effectLst>
              <a:latin typeface="Century Gothic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02386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9525"/>
            <a:ext cx="11626850" cy="762000"/>
          </a:xfrm>
        </p:spPr>
        <p:txBody>
          <a:bodyPr lIns="0" tIns="0" rIns="0" bIns="0" anchor="t">
            <a:norm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altLang="it-IT" sz="4200" b="0" dirty="0">
                <a:solidFill>
                  <a:schemeClr val="tx1"/>
                </a:solidFill>
                <a:latin typeface="Century Gothic" panose="020B0502020202020204" pitchFamily="34" charset="0"/>
              </a:rPr>
              <a:t>… per </a:t>
            </a:r>
            <a:r>
              <a:rPr lang="en-US" altLang="it-IT" sz="4200" b="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altro</a:t>
            </a:r>
            <a:r>
              <a:rPr lang="en-US" altLang="it-IT" sz="4200" b="0" dirty="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en-US" altLang="it-IT" sz="4200" b="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ricca</a:t>
            </a:r>
            <a:r>
              <a:rPr lang="en-US" altLang="it-IT" sz="4200" b="0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altLang="it-IT" sz="4200" b="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ereditiera</a:t>
            </a:r>
            <a:r>
              <a:rPr lang="en-US" altLang="it-IT" sz="4200" b="0" dirty="0">
                <a:solidFill>
                  <a:schemeClr val="tx1"/>
                </a:solidFill>
                <a:latin typeface="Century Gothic" panose="020B0502020202020204" pitchFamily="34" charset="0"/>
              </a:rPr>
              <a:t>!</a:t>
            </a:r>
          </a:p>
        </p:txBody>
      </p:sp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0" y="787400"/>
            <a:ext cx="8283575" cy="713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indent="-3429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Garanzia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e 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Contestualizzabilità</a:t>
            </a:r>
            <a:endParaRPr lang="en-US" altLang="it-IT" sz="35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</a:pP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(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ardesia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)</a:t>
            </a: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endParaRPr lang="en-US" altLang="it-IT" b="1" dirty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Molteplicità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e 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Archiviabilità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</a:pP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(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fogli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mobili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)</a:t>
            </a:r>
            <a:endParaRPr lang="en-US" altLang="it-IT" b="1" dirty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endParaRPr lang="en-US" altLang="it-IT" sz="35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Strutturabilità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e 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Ripetibilità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</a:pP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(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lucidi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)</a:t>
            </a: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endParaRPr lang="en-US" altLang="it-IT" b="1" dirty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Proiezione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ingrandita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  <a:p>
            <a:pPr lvl="1" eaLnBrk="1" hangingPunct="1">
              <a:lnSpc>
                <a:spcPct val="95000"/>
              </a:lnSpc>
              <a:buClr>
                <a:srgbClr val="FFFFFF"/>
              </a:buClr>
              <a:buSzPct val="100000"/>
            </a:pP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(</a:t>
            </a:r>
            <a:r>
              <a:rPr lang="en-US" altLang="it-IT" sz="3500" b="1" dirty="0" err="1">
                <a:solidFill>
                  <a:srgbClr val="FFFFFF"/>
                </a:solidFill>
                <a:latin typeface="Arial" panose="020B0604020202020204" pitchFamily="34" charset="0"/>
              </a:rPr>
              <a:t>episcopio</a:t>
            </a:r>
            <a:r>
              <a:rPr lang="en-US" altLang="it-IT" sz="3500" b="1" dirty="0">
                <a:solidFill>
                  <a:srgbClr val="FFFFFF"/>
                </a:solidFill>
                <a:latin typeface="Arial" panose="020B0604020202020204" pitchFamily="34" charset="0"/>
              </a:rPr>
              <a:t>)</a:t>
            </a:r>
            <a:endParaRPr lang="en-US" altLang="it-IT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altLang="it-IT" sz="35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altLang="it-IT" sz="35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altLang="it-IT" sz="35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altLang="it-IT" sz="20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3555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626" y="1519085"/>
            <a:ext cx="5582400" cy="4175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61356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131839" y="194567"/>
            <a:ext cx="11970513" cy="1571479"/>
          </a:xfrm>
        </p:spPr>
        <p:txBody>
          <a:bodyPr rtlCol="0">
            <a:noAutofit/>
          </a:bodyPr>
          <a:lstStyle/>
          <a:p>
            <a:pPr>
              <a:defRPr sz="1800" b="0">
                <a:solidFill>
                  <a:srgbClr val="000000"/>
                </a:solidFill>
              </a:defRPr>
            </a:pPr>
            <a:r>
              <a:rPr lang="it-IT" sz="4800" dirty="0">
                <a:solidFill>
                  <a:schemeClr val="tx1"/>
                </a:solidFill>
              </a:rPr>
              <a:t>Orientarsi su apprendimento e comprensione – </a:t>
            </a:r>
            <a:r>
              <a:rPr lang="it-IT" sz="4800" i="1" dirty="0">
                <a:solidFill>
                  <a:schemeClr val="tx1"/>
                </a:solidFill>
              </a:rPr>
              <a:t>Piattaforme</a:t>
            </a:r>
            <a:endParaRPr sz="4800" i="1" dirty="0">
              <a:solidFill>
                <a:schemeClr val="tx1"/>
              </a:solidFill>
              <a:ea typeface="ＭＳ Ｐゴシック" charset="0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202440"/>
              </p:ext>
            </p:extLst>
          </p:nvPr>
        </p:nvGraphicFramePr>
        <p:xfrm>
          <a:off x="0" y="1929033"/>
          <a:ext cx="12192000" cy="514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Insegnante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Studente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 registra una tantum sulla piattaforma con un proprio accesso di tipo “</a:t>
                      </a:r>
                      <a:r>
                        <a:rPr lang="it-IT" sz="18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Teacher</a:t>
                      </a: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Realizza di volta in modo molto semplice e intuitivo un quiz a risposta multipla, che in qualche caso può essere arricchito con immagini e brevi video;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Imposta il tempo entro cui deve essere data la risposta alle domande e altri eventuali parametri, come la presenza o meno di una colonna sonora;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Può scaricare i risultati finali del test come foglio elettronico di calcolo, che può quindi essere ulteriormente elaborato;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Può visualizzare un istogramma con il numero di risposte ricevute per ogni opzione e una classifica parziale con i punteggi assegnati a ogni studente. 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Accede di volta in volta al quiz mediante l’inserimento di un codice numerico (PIN) comunicatogli dall’insegnante, senza necessità di credenziali, aspetto molto importante per la tutela dei minori in rete;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Inserisce di volta in volta un “nickname”, che verrà utilizzato solo per la sessione di lavoro e che deve permettere pertanto di identificarlo in modo esclusivo con la massima chiarezza, in particolare se il test sarà oggetto di valutazione formare, traducendosi in un voto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Risponde alle domande insieme ai compagni utilizzando qualsiasi dispositivo connesso alla rete Internet, compreso il proprio </a:t>
                      </a:r>
                      <a:r>
                        <a:rPr lang="it-IT" sz="17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smartphone</a:t>
                      </a: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Prima di passare alla domanda successiva, visualizza la risposta corretta, l’istogramma della distribuzione delle risposte e la classifica parziale della classe.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88963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85725" y="280168"/>
            <a:ext cx="11536004" cy="1252538"/>
          </a:xfrm>
        </p:spPr>
        <p:txBody>
          <a:bodyPr rtlCol="0">
            <a:noAutofit/>
          </a:bodyPr>
          <a:lstStyle/>
          <a:p>
            <a:pPr lvl="0"/>
            <a:r>
              <a:rPr lang="it-IT" sz="4800" b="0" dirty="0"/>
              <a:t>Orientarsi su apprendimento e comprensione – </a:t>
            </a:r>
            <a:r>
              <a:rPr lang="it-IT" sz="4800" b="0" i="1" dirty="0"/>
              <a:t>Piattaforme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523532"/>
              </p:ext>
            </p:extLst>
          </p:nvPr>
        </p:nvGraphicFramePr>
        <p:xfrm>
          <a:off x="26899" y="2052918"/>
          <a:ext cx="12165101" cy="1647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1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094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837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90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>
                          <a:effectLst/>
                        </a:rPr>
                        <a:t>Piattaforma</a:t>
                      </a:r>
                      <a:endParaRPr lang="it-IT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 dirty="0">
                          <a:effectLst/>
                        </a:rPr>
                        <a:t>Accesso </a:t>
                      </a:r>
                      <a:r>
                        <a:rPr lang="it-IT" sz="2400" dirty="0" err="1">
                          <a:effectLst/>
                        </a:rPr>
                        <a:t>Teacher</a:t>
                      </a:r>
                      <a:endParaRPr lang="it-IT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>
                          <a:effectLst/>
                        </a:rPr>
                        <a:t>Accesso Student</a:t>
                      </a:r>
                      <a:endParaRPr lang="it-IT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4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>
                          <a:effectLst/>
                        </a:rPr>
                        <a:t>Kahoot!</a:t>
                      </a:r>
                      <a:endParaRPr lang="it-IT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>
                          <a:effectLst/>
                          <a:hlinkClick r:id="rId3"/>
                        </a:rPr>
                        <a:t>https://getkahoot.com/</a:t>
                      </a:r>
                      <a:r>
                        <a:rPr lang="it-IT" sz="2000" b="1" dirty="0">
                          <a:effectLst/>
                        </a:rPr>
                        <a:t> </a:t>
                      </a:r>
                      <a:endParaRPr lang="it-IT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>
                          <a:effectLst/>
                          <a:hlinkClick r:id="rId4"/>
                        </a:rPr>
                        <a:t>https://kahoot.it</a:t>
                      </a:r>
                      <a:r>
                        <a:rPr lang="it-IT" sz="2000" b="1" dirty="0">
                          <a:effectLst/>
                        </a:rPr>
                        <a:t> </a:t>
                      </a:r>
                      <a:endParaRPr lang="it-IT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71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 dirty="0" err="1">
                          <a:effectLst/>
                        </a:rPr>
                        <a:t>Socrative</a:t>
                      </a:r>
                      <a:endParaRPr lang="it-IT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>
                          <a:effectLst/>
                          <a:hlinkClick r:id="rId5"/>
                        </a:rPr>
                        <a:t>https://b.socrative.com/login/teacher/</a:t>
                      </a:r>
                      <a:r>
                        <a:rPr lang="it-IT" sz="2000" b="1" dirty="0">
                          <a:effectLst/>
                        </a:rPr>
                        <a:t> </a:t>
                      </a:r>
                      <a:endParaRPr lang="it-IT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>
                          <a:effectLst/>
                          <a:hlinkClick r:id="rId6"/>
                        </a:rPr>
                        <a:t>https://b.socrative.com/login/student/</a:t>
                      </a:r>
                      <a:r>
                        <a:rPr lang="it-IT" sz="2000" b="1" dirty="0">
                          <a:effectLst/>
                        </a:rPr>
                        <a:t> </a:t>
                      </a:r>
                      <a:endParaRPr lang="it-IT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0C9A6A40-09ED-B24C-818B-BF83D4E3DE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975" y="4046282"/>
            <a:ext cx="2144499" cy="1866976"/>
          </a:xfrm>
          <a:prstGeom prst="rect">
            <a:avLst/>
          </a:prstGeom>
        </p:spPr>
      </p:pic>
      <p:pic>
        <p:nvPicPr>
          <p:cNvPr id="6" name="Immagine 5" descr="Immagine che contiene screenshot&#10;&#10;Descrizione generata automaticamente">
            <a:extLst>
              <a:ext uri="{FF2B5EF4-FFF2-40B4-BE49-F238E27FC236}">
                <a16:creationId xmlns:a16="http://schemas.microsoft.com/office/drawing/2014/main" xmlns="" id="{972AF8A7-ACE0-4145-9E2B-B653009A18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238" y="4072294"/>
            <a:ext cx="2248762" cy="1866976"/>
          </a:xfrm>
          <a:prstGeom prst="rect">
            <a:avLst/>
          </a:prstGeom>
        </p:spPr>
      </p:pic>
      <p:pic>
        <p:nvPicPr>
          <p:cNvPr id="8" name="Immagine 7" descr="Immagine che contiene screenshot&#10;&#10;Descrizione generata automaticamente">
            <a:extLst>
              <a:ext uri="{FF2B5EF4-FFF2-40B4-BE49-F238E27FC236}">
                <a16:creationId xmlns:a16="http://schemas.microsoft.com/office/drawing/2014/main" xmlns="" id="{33E987A0-C663-DE4B-B60E-200F4E4011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297" y="4042806"/>
            <a:ext cx="1767858" cy="1862974"/>
          </a:xfrm>
          <a:prstGeom prst="rect">
            <a:avLst/>
          </a:prstGeom>
        </p:spPr>
      </p:pic>
      <p:pic>
        <p:nvPicPr>
          <p:cNvPr id="10" name="Immagine 9" descr="Immagine che contiene screenshot&#10;&#10;Descrizione generata automaticamente">
            <a:extLst>
              <a:ext uri="{FF2B5EF4-FFF2-40B4-BE49-F238E27FC236}">
                <a16:creationId xmlns:a16="http://schemas.microsoft.com/office/drawing/2014/main" xmlns="" id="{46F121A9-2E22-6240-BD86-E7D50DF56F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4042806"/>
            <a:ext cx="3925836" cy="2727692"/>
          </a:xfrm>
          <a:prstGeom prst="rect">
            <a:avLst/>
          </a:prstGeom>
        </p:spPr>
      </p:pic>
      <p:sp>
        <p:nvSpPr>
          <p:cNvPr id="11" name="Freccia destra 10">
            <a:extLst>
              <a:ext uri="{FF2B5EF4-FFF2-40B4-BE49-F238E27FC236}">
                <a16:creationId xmlns:a16="http://schemas.microsoft.com/office/drawing/2014/main" xmlns="" id="{8AB35C35-86AC-DD46-A1FF-5BB43A8D971C}"/>
              </a:ext>
            </a:extLst>
          </p:cNvPr>
          <p:cNvSpPr/>
          <p:nvPr/>
        </p:nvSpPr>
        <p:spPr>
          <a:xfrm>
            <a:off x="7046259" y="4974293"/>
            <a:ext cx="475129" cy="26109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destra 12">
            <a:extLst>
              <a:ext uri="{FF2B5EF4-FFF2-40B4-BE49-F238E27FC236}">
                <a16:creationId xmlns:a16="http://schemas.microsoft.com/office/drawing/2014/main" xmlns="" id="{BF9C983C-4D13-6940-BF9C-777BE307348D}"/>
              </a:ext>
            </a:extLst>
          </p:cNvPr>
          <p:cNvSpPr/>
          <p:nvPr/>
        </p:nvSpPr>
        <p:spPr>
          <a:xfrm>
            <a:off x="9526814" y="5005782"/>
            <a:ext cx="475129" cy="26109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68033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263680" y="427651"/>
            <a:ext cx="10972800" cy="1252538"/>
          </a:xfrm>
        </p:spPr>
        <p:txBody>
          <a:bodyPr rtlCol="0">
            <a:noAutofit/>
          </a:bodyPr>
          <a:lstStyle/>
          <a:p>
            <a:pPr>
              <a:defRPr sz="1800" b="0">
                <a:solidFill>
                  <a:srgbClr val="000000"/>
                </a:solidFill>
              </a:defRPr>
            </a:pPr>
            <a:r>
              <a:rPr lang="it-IT" sz="4800" dirty="0">
                <a:solidFill>
                  <a:schemeClr val="tx1"/>
                </a:solidFill>
              </a:rPr>
              <a:t>Strutturare percorsi in rete</a:t>
            </a:r>
            <a:r>
              <a:rPr lang="it-IT" sz="1800" dirty="0"/>
              <a:t/>
            </a:r>
            <a:br>
              <a:rPr lang="it-IT" sz="1800" dirty="0"/>
            </a:br>
            <a:r>
              <a:rPr lang="it-IT" sz="4800" dirty="0">
                <a:solidFill>
                  <a:schemeClr val="tx1"/>
                </a:solidFill>
              </a:rPr>
              <a:t>– </a:t>
            </a:r>
            <a:r>
              <a:rPr lang="it-IT" sz="4800" i="1" dirty="0">
                <a:solidFill>
                  <a:schemeClr val="tx1"/>
                </a:solidFill>
              </a:rPr>
              <a:t>Funzioni</a:t>
            </a:r>
            <a:endParaRPr sz="4800" i="1" dirty="0">
              <a:solidFill>
                <a:schemeClr val="tx1"/>
              </a:solidFill>
              <a:ea typeface="ＭＳ Ｐゴシック" charset="0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524941"/>
              </p:ext>
            </p:extLst>
          </p:nvPr>
        </p:nvGraphicFramePr>
        <p:xfrm>
          <a:off x="0" y="1929033"/>
          <a:ext cx="12192000" cy="6169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it-IT" dirty="0"/>
                        <a:t>Insegnante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it-IT" dirty="0"/>
                        <a:t>Studente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5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Dispone di una bacheca digitale, in genere organizzata come una griglia per righe e colonne, che può moltiplicare per tutte le volte che gli servono, in funzione dei percorsi sulla rete che vuole indicare agli studenti;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5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Può quindi realizzare più strutture informative distinte l’una dall’altra da un titolo, che comparirà sulla sommità della bacheca stessa;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5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Accumula su ogni bacheca i link che giudica utili per gli studenti; i link possono puntare su risorse da consultare o su eventuali materiali di lavoro da scaricare;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5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Poiché ciascun link compare sulla bacheca in forma di appunto strutturato, lo correda, oltre che dell’URL, che è ovviamente necessario per rendere l’appunto attivo, di una piccola scheda, composta di un’etichetta identificativa e di una descrizione;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5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Può arricchire la griglia con immagini, testi e video;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5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Può modificare in qualsiasi momento la disposizione degli appunti strutturati sulla griglia;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5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Può in qualsiasi momento aggiungere o eliminare appunti strutturati;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5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Fornisce agli studenti l’indirizzo (URL) della bacheca che ha realizzato, che gli viene fornito dall’ambiente di lavoro utilizzato. 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Accede alla bacheca realizzata dall’insegnante;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Segue il percorso di fruizione indicato dalla griglia;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Legge le schede di corredo degli appunti strutturati;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Può visualizzare l’insieme della griglia o zoomare su un singolo appunto strutturato e scorrere la griglia come sequenza lineare;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Consulta le risorse collegate agli appunti strutturati;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Scarica e utilizza i materiali di lavoro eventualmente collegati agli appunti strutturati.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252420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85725" y="280168"/>
            <a:ext cx="11536004" cy="1252538"/>
          </a:xfrm>
        </p:spPr>
        <p:txBody>
          <a:bodyPr rtlCol="0">
            <a:noAutofit/>
          </a:bodyPr>
          <a:lstStyle/>
          <a:p>
            <a:pPr lvl="0"/>
            <a:r>
              <a:rPr lang="it-IT" sz="4800" b="0" dirty="0"/>
              <a:t>Strutturare percorsi di rete –</a:t>
            </a:r>
            <a:r>
              <a:rPr lang="it-IT" sz="4800" b="0" i="1" dirty="0"/>
              <a:t>Piattaforme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317489"/>
              </p:ext>
            </p:extLst>
          </p:nvPr>
        </p:nvGraphicFramePr>
        <p:xfrm>
          <a:off x="63909" y="1956620"/>
          <a:ext cx="12064181" cy="15739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55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661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424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17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 dirty="0">
                          <a:effectLst/>
                        </a:rPr>
                        <a:t>Piattaforma</a:t>
                      </a:r>
                      <a:endParaRPr lang="it-IT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>
                          <a:effectLst/>
                        </a:rPr>
                        <a:t>Accesso Teacher</a:t>
                      </a:r>
                      <a:endParaRPr lang="it-IT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>
                          <a:effectLst/>
                        </a:rPr>
                        <a:t>Accesso Student</a:t>
                      </a:r>
                      <a:endParaRPr lang="it-IT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55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Padlet</a:t>
                      </a:r>
                      <a:endParaRPr lang="it-IT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https</a:t>
                      </a:r>
                      <a:r>
                        <a:rPr lang="it-IT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://</a:t>
                      </a:r>
                      <a:r>
                        <a:rPr lang="it-IT" sz="2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padlet.com</a:t>
                      </a:r>
                      <a:endParaRPr lang="it-IT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URL indicato dall’insegnante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5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Pearltrees</a:t>
                      </a:r>
                      <a:endParaRPr lang="it-IT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http://www.pearltrees.com/</a:t>
                      </a:r>
                      <a:endParaRPr lang="it-IT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Idem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4" name="Immagine 3" descr="Immagine che contiene screenshot&#10;&#10;Descrizione generata automaticamente">
            <a:hlinkClick r:id="rId5"/>
            <a:extLst>
              <a:ext uri="{FF2B5EF4-FFF2-40B4-BE49-F238E27FC236}">
                <a16:creationId xmlns:a16="http://schemas.microsoft.com/office/drawing/2014/main" xmlns="" id="{B82EF9A0-62EB-F148-8DF0-370CFF2D56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77" y="3730757"/>
            <a:ext cx="5260258" cy="2666692"/>
          </a:xfrm>
          <a:prstGeom prst="rect">
            <a:avLst/>
          </a:prstGeom>
        </p:spPr>
      </p:pic>
      <p:pic>
        <p:nvPicPr>
          <p:cNvPr id="6" name="Immagine 5" descr="Immagine che contiene screenshot&#10;&#10;Descrizione generata automaticamente">
            <a:hlinkClick r:id="rId7"/>
            <a:extLst>
              <a:ext uri="{FF2B5EF4-FFF2-40B4-BE49-F238E27FC236}">
                <a16:creationId xmlns:a16="http://schemas.microsoft.com/office/drawing/2014/main" xmlns="" id="{011C5788-4D00-4A47-B599-22E2B897E0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30757"/>
            <a:ext cx="5810865" cy="2692332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678449" y="117987"/>
            <a:ext cx="10972800" cy="706342"/>
          </a:xfrm>
        </p:spPr>
        <p:txBody>
          <a:bodyPr rtlCol="0">
            <a:noAutofit/>
          </a:bodyPr>
          <a:lstStyle/>
          <a:p>
            <a:pPr>
              <a:defRPr sz="1800" b="0">
                <a:solidFill>
                  <a:srgbClr val="000000"/>
                </a:solidFill>
              </a:defRPr>
            </a:pPr>
            <a:r>
              <a:rPr lang="it-IT" sz="4500" dirty="0">
                <a:solidFill>
                  <a:schemeClr val="tx1"/>
                </a:solidFill>
                <a:ea typeface="ＭＳ Ｐゴシック" charset="0"/>
              </a:rPr>
              <a:t/>
            </a:r>
            <a:br>
              <a:rPr lang="it-IT" sz="4500" dirty="0">
                <a:solidFill>
                  <a:schemeClr val="tx1"/>
                </a:solidFill>
                <a:ea typeface="ＭＳ Ｐゴシック" charset="0"/>
              </a:rPr>
            </a:br>
            <a:r>
              <a:rPr lang="it-IT" sz="4500" dirty="0">
                <a:solidFill>
                  <a:schemeClr val="tx1"/>
                </a:solidFill>
                <a:ea typeface="ＭＳ Ｐゴシック" charset="0"/>
              </a:rPr>
              <a:t>La classe (anche) a distanza- Funzioni</a:t>
            </a:r>
            <a:endParaRPr sz="4500" dirty="0">
              <a:solidFill>
                <a:schemeClr val="tx1"/>
              </a:solidFill>
              <a:ea typeface="ＭＳ Ｐゴシック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18549"/>
              </p:ext>
            </p:extLst>
          </p:nvPr>
        </p:nvGraphicFramePr>
        <p:xfrm>
          <a:off x="0" y="1061884"/>
          <a:ext cx="12192000" cy="5900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it-IT" sz="1700" dirty="0"/>
                        <a:t>Insegnante può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it-IT" dirty="0"/>
                        <a:t>Studente può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Iscriversi alla piattaforma con il ruolo di docente;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Fornire informazioni per il proprio profilo;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Creare una o più classi virtuali, a cui verrà assegnato un codice identificativo da comunicare agli studenti o ai colleghi della medesima classe;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Programmare eventi su un’agenda;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Assegnare l’evento a gruppi o singoli studenti;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Caricare materiali (file, link e anteprime incorporate di filmati) in un proprio archivio;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Organizzare i materiali in cartelle;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Inviare messaggi e file all’intera classe o a singoli studenti;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Assegnare compiti all’intera classe o a singoli studenti;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Realizzare test;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Proporre questionari;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Utilizzare un registro, i cui dati saranno esportabili in un formato compatibile con tutti i fogli di calcolo elettronici.</a:t>
                      </a:r>
                    </a:p>
                    <a:p>
                      <a:r>
                        <a:rPr lang="it-IT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it-IT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Iscriversi alla piattaforma con il proprio ruolo;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Inserire il codice ricevuto dall’insegnante;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Compilare il proprio profilo personale;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Scambiare messaggi con compagni di classe e docenti;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Consultare il calendario delle attività e dei compiti;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Consultare il registro con le proprie valutazioni;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Caricare materiali (file, link e anteprime incorporate) in un proprio archivio personale.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2436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85726" y="104364"/>
            <a:ext cx="10972800" cy="1252538"/>
          </a:xfrm>
        </p:spPr>
        <p:txBody>
          <a:bodyPr rtlCol="0">
            <a:noAutofit/>
          </a:bodyPr>
          <a:lstStyle/>
          <a:p>
            <a:pPr>
              <a:defRPr sz="1800" b="0">
                <a:solidFill>
                  <a:srgbClr val="000000"/>
                </a:solidFill>
              </a:defRPr>
            </a:pPr>
            <a:r>
              <a:rPr lang="it-IT" sz="4500" b="0" dirty="0">
                <a:solidFill>
                  <a:schemeClr val="tx1"/>
                </a:solidFill>
                <a:ea typeface="ＭＳ Ｐゴシック" charset="0"/>
              </a:rPr>
              <a:t/>
            </a:r>
            <a:br>
              <a:rPr lang="it-IT" sz="4500" b="0" dirty="0">
                <a:solidFill>
                  <a:schemeClr val="tx1"/>
                </a:solidFill>
                <a:ea typeface="ＭＳ Ｐゴシック" charset="0"/>
              </a:rPr>
            </a:br>
            <a:r>
              <a:rPr lang="it-IT" sz="4500" b="0" dirty="0">
                <a:solidFill>
                  <a:schemeClr val="tx1"/>
                </a:solidFill>
                <a:ea typeface="ＭＳ Ｐゴシック" charset="0"/>
              </a:rPr>
              <a:t>La classe (anche) a distanza - </a:t>
            </a:r>
            <a:r>
              <a:rPr lang="it-IT" sz="4500" b="0" dirty="0" err="1">
                <a:solidFill>
                  <a:schemeClr val="tx1"/>
                </a:solidFill>
                <a:ea typeface="ＭＳ Ｐゴシック" charset="0"/>
              </a:rPr>
              <a:t>Edmodo</a:t>
            </a:r>
            <a:endParaRPr sz="4500" b="0" dirty="0">
              <a:solidFill>
                <a:schemeClr val="tx1"/>
              </a:solidFill>
              <a:ea typeface="ＭＳ Ｐゴシック" charset="0"/>
            </a:endParaRPr>
          </a:p>
        </p:txBody>
      </p:sp>
      <p:sp>
        <p:nvSpPr>
          <p:cNvPr id="65" name="Shape 65"/>
          <p:cNvSpPr>
            <a:spLocks noGrp="1"/>
          </p:cNvSpPr>
          <p:nvPr>
            <p:ph sz="quarter" idx="4294967295"/>
          </p:nvPr>
        </p:nvSpPr>
        <p:spPr>
          <a:xfrm>
            <a:off x="85726" y="1914525"/>
            <a:ext cx="6357278" cy="4943475"/>
          </a:xfrm>
        </p:spPr>
        <p:txBody>
          <a:bodyPr>
            <a:normAutofit/>
          </a:bodyPr>
          <a:lstStyle/>
          <a:p>
            <a:pPr marL="458788" indent="-339725"/>
            <a:r>
              <a:rPr lang="it-IT" altLang="it-IT" sz="3100" b="1" i="1" dirty="0"/>
              <a:t>Attività: iscriviti a </a:t>
            </a:r>
            <a:r>
              <a:rPr lang="it-IT" altLang="it-IT" sz="3100" b="1" i="1" dirty="0" err="1"/>
              <a:t>Edmodo</a:t>
            </a:r>
            <a:r>
              <a:rPr lang="it-IT" altLang="it-IT" sz="3100" b="1" i="1" dirty="0"/>
              <a:t> ed esplorane le funzioni, sia direttamente nell’ambiente, sulla base della slide precedente, sia utilizzando le istruzioni che trovi sul sito dell’</a:t>
            </a:r>
            <a:r>
              <a:rPr lang="it-IT" altLang="it-IT" sz="3100" b="1" i="1" dirty="0">
                <a:hlinkClick r:id="rId3"/>
              </a:rPr>
              <a:t>IPS Einaudi </a:t>
            </a:r>
            <a:r>
              <a:rPr lang="it-IT" altLang="it-IT" sz="3100" b="1" i="1" dirty="0"/>
              <a:t>di Varese, su </a:t>
            </a:r>
            <a:r>
              <a:rPr lang="it-IT" altLang="it-IT" sz="3100" b="1" i="1" dirty="0" err="1">
                <a:hlinkClick r:id="rId4"/>
              </a:rPr>
              <a:t>digitrete</a:t>
            </a:r>
            <a:r>
              <a:rPr lang="it-IT" altLang="it-IT" sz="3100" b="1" i="1" dirty="0">
                <a:hlinkClick r:id="rId4"/>
              </a:rPr>
              <a:t> </a:t>
            </a:r>
            <a:r>
              <a:rPr lang="it-IT" altLang="it-IT" sz="3100" b="1" i="1" dirty="0"/>
              <a:t>e su </a:t>
            </a:r>
            <a:r>
              <a:rPr lang="it-IT" altLang="it-IT" sz="3100" b="1" i="1" dirty="0" err="1">
                <a:hlinkClick r:id="rId5"/>
              </a:rPr>
              <a:t>Youtube</a:t>
            </a:r>
            <a:endParaRPr lang="it-IT" altLang="it-IT" sz="3100" b="1" dirty="0"/>
          </a:p>
        </p:txBody>
      </p:sp>
      <p:pic>
        <p:nvPicPr>
          <p:cNvPr id="3" name="Immagine 2" descr="Immagine che contiene screenshot&#10;&#10;Descrizione generata automaticamente">
            <a:hlinkClick r:id="rId6"/>
            <a:extLst>
              <a:ext uri="{FF2B5EF4-FFF2-40B4-BE49-F238E27FC236}">
                <a16:creationId xmlns:a16="http://schemas.microsoft.com/office/drawing/2014/main" xmlns="" id="{9E036684-1AB0-7244-8A02-C4D18D0CEF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702" y="1065219"/>
            <a:ext cx="4129572" cy="568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03767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Didattica attiva e inclusiv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azione">
  <a:themeElements>
    <a:clrScheme name="Citazion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Citazion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zion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7AF46513-5B0D-4B03-9323-32F3F0BFC9D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TC103457503[[fn=Citazione]]</Template>
  <TotalTime>992</TotalTime>
  <Words>880</Words>
  <Application>Microsoft Office PowerPoint</Application>
  <PresentationFormat>Widescreen</PresentationFormat>
  <Paragraphs>109</Paragraphs>
  <Slides>10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8" baseType="lpstr">
      <vt:lpstr>ＭＳ Ｐゴシック</vt:lpstr>
      <vt:lpstr>ＭＳ Ｐゴシック</vt:lpstr>
      <vt:lpstr>Arial</vt:lpstr>
      <vt:lpstr>Calibri</vt:lpstr>
      <vt:lpstr>Century Gothic</vt:lpstr>
      <vt:lpstr>Times New Roman</vt:lpstr>
      <vt:lpstr>Wingdings 2</vt:lpstr>
      <vt:lpstr>Citazione</vt:lpstr>
      <vt:lpstr>Aspetti operativi e attenzioni inclusive in disparati ambienti  digitali</vt:lpstr>
      <vt:lpstr>LIM: un esempio di “incremento” fisico e culturale dell’ambiente di apprendimento</vt:lpstr>
      <vt:lpstr>… per altro, ricca ereditiera!</vt:lpstr>
      <vt:lpstr>Orientarsi su apprendimento e comprensione – Piattaforme</vt:lpstr>
      <vt:lpstr>Orientarsi su apprendimento e comprensione – Piattaforme</vt:lpstr>
      <vt:lpstr>Strutturare percorsi in rete – Funzioni</vt:lpstr>
      <vt:lpstr>Strutturare percorsi di rete –Piattaforme</vt:lpstr>
      <vt:lpstr> La classe (anche) a distanza- Funzioni</vt:lpstr>
      <vt:lpstr> La classe (anche) a distanza - Edmodo</vt:lpstr>
      <vt:lpstr>Per rivedere ed esplorare in modo approfondito e analitico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Didattica attiva e inclusiva</dc:title>
  <dc:creator>Marco Guastavigna</dc:creator>
  <cp:lastModifiedBy>Marco Guastavigna</cp:lastModifiedBy>
  <cp:revision>180</cp:revision>
  <dcterms:created xsi:type="dcterms:W3CDTF">2014-01-28T10:26:55Z</dcterms:created>
  <dcterms:modified xsi:type="dcterms:W3CDTF">2019-07-02T13:13:54Z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2368022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D6.0.9</vt:lpwstr>
  </property>
  <property fmtid="{D5CDD505-2E9C-101B-9397-08002B2CF9AE}" pid="5" name="NXTAG2">
    <vt:lpwstr>000800964d0000000000010260900207f7000400038000</vt:lpwstr>
  </property>
</Properties>
</file>