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209" r:id="rId1"/>
  </p:sldMasterIdLst>
  <p:notesMasterIdLst>
    <p:notesMasterId r:id="rId19"/>
  </p:notesMasterIdLst>
  <p:sldIdLst>
    <p:sldId id="310" r:id="rId2"/>
    <p:sldId id="311" r:id="rId3"/>
    <p:sldId id="312" r:id="rId4"/>
    <p:sldId id="313" r:id="rId5"/>
    <p:sldId id="263" r:id="rId6"/>
    <p:sldId id="269" r:id="rId7"/>
    <p:sldId id="307" r:id="rId8"/>
    <p:sldId id="308" r:id="rId9"/>
    <p:sldId id="309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8" autoAdjust="0"/>
    <p:restoredTop sz="96356"/>
  </p:normalViewPr>
  <p:slideViewPr>
    <p:cSldViewPr snapToGrid="0">
      <p:cViewPr varScale="1">
        <p:scale>
          <a:sx n="68" d="100"/>
          <a:sy n="68" d="100"/>
        </p:scale>
        <p:origin x="12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2B515AD-F276-458A-AA97-34A4B03B9C43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CFDEC7A8-D63B-478D-89A8-A607E717651D}">
      <dgm:prSet phldrT="[Testo]"/>
      <dgm:spPr/>
      <dgm:t>
        <a:bodyPr/>
        <a:lstStyle/>
        <a:p>
          <a:r>
            <a:rPr lang="it-IT" dirty="0" smtClean="0"/>
            <a:t>Narrazione</a:t>
          </a:r>
          <a:endParaRPr lang="it-IT" dirty="0"/>
        </a:p>
      </dgm:t>
    </dgm:pt>
    <dgm:pt modelId="{2BDF8F3B-C00F-4D40-8CD9-D10CCD74697A}" type="parTrans" cxnId="{4F2DF8EF-98FE-4EA1-8DCD-F367719F716C}">
      <dgm:prSet/>
      <dgm:spPr/>
      <dgm:t>
        <a:bodyPr/>
        <a:lstStyle/>
        <a:p>
          <a:endParaRPr lang="it-IT"/>
        </a:p>
      </dgm:t>
    </dgm:pt>
    <dgm:pt modelId="{B21B8EFA-31AE-4629-B79D-7E3885BCEB72}" type="sibTrans" cxnId="{4F2DF8EF-98FE-4EA1-8DCD-F367719F716C}">
      <dgm:prSet/>
      <dgm:spPr/>
      <dgm:t>
        <a:bodyPr/>
        <a:lstStyle/>
        <a:p>
          <a:endParaRPr lang="it-IT"/>
        </a:p>
      </dgm:t>
    </dgm:pt>
    <dgm:pt modelId="{2E10680A-A884-4046-A283-169B596936A2}" type="pres">
      <dgm:prSet presAssocID="{62B515AD-F276-458A-AA97-34A4B03B9C43}" presName="Name0" presStyleCnt="0">
        <dgm:presLayoutVars>
          <dgm:dir/>
          <dgm:animLvl val="lvl"/>
          <dgm:resizeHandles val="exact"/>
        </dgm:presLayoutVars>
      </dgm:prSet>
      <dgm:spPr/>
    </dgm:pt>
    <dgm:pt modelId="{34B63454-3434-4D2C-AC36-0F85AB642749}" type="pres">
      <dgm:prSet presAssocID="{62B515AD-F276-458A-AA97-34A4B03B9C43}" presName="dummy" presStyleCnt="0"/>
      <dgm:spPr/>
    </dgm:pt>
    <dgm:pt modelId="{DF34F738-4968-4700-8126-D058E905EFCD}" type="pres">
      <dgm:prSet presAssocID="{62B515AD-F276-458A-AA97-34A4B03B9C43}" presName="linH" presStyleCnt="0"/>
      <dgm:spPr/>
    </dgm:pt>
    <dgm:pt modelId="{6EBAB081-2860-4F65-9D5D-04F2C3BC3E74}" type="pres">
      <dgm:prSet presAssocID="{62B515AD-F276-458A-AA97-34A4B03B9C43}" presName="padding1" presStyleCnt="0"/>
      <dgm:spPr/>
    </dgm:pt>
    <dgm:pt modelId="{E07EE91E-5E8B-4C1F-8438-35FC2CBBF8D9}" type="pres">
      <dgm:prSet presAssocID="{CFDEC7A8-D63B-478D-89A8-A607E717651D}" presName="linV" presStyleCnt="0"/>
      <dgm:spPr/>
    </dgm:pt>
    <dgm:pt modelId="{2D8DF6BF-EEAA-4347-98FA-D0641A2ACF21}" type="pres">
      <dgm:prSet presAssocID="{CFDEC7A8-D63B-478D-89A8-A607E717651D}" presName="spVertical1" presStyleCnt="0"/>
      <dgm:spPr/>
    </dgm:pt>
    <dgm:pt modelId="{152AEDD0-104F-406B-B4B4-CFE4E84E04DA}" type="pres">
      <dgm:prSet presAssocID="{CFDEC7A8-D63B-478D-89A8-A607E717651D}" presName="parTx" presStyleLbl="revTx" presStyleIdx="0" presStyleCnt="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24E4AE01-7712-4DD0-BDA8-6756FFC6F42B}" type="pres">
      <dgm:prSet presAssocID="{CFDEC7A8-D63B-478D-89A8-A607E717651D}" presName="spVertical2" presStyleCnt="0"/>
      <dgm:spPr/>
    </dgm:pt>
    <dgm:pt modelId="{49FFE7E3-F302-4D6A-96AB-17E85C85549F}" type="pres">
      <dgm:prSet presAssocID="{CFDEC7A8-D63B-478D-89A8-A607E717651D}" presName="spVertical3" presStyleCnt="0"/>
      <dgm:spPr/>
    </dgm:pt>
    <dgm:pt modelId="{A9B8BFE0-0FDC-48FE-9C2E-11479F9741E0}" type="pres">
      <dgm:prSet presAssocID="{62B515AD-F276-458A-AA97-34A4B03B9C43}" presName="padding2" presStyleCnt="0"/>
      <dgm:spPr/>
    </dgm:pt>
    <dgm:pt modelId="{A360CD33-84D3-4F67-8CA9-1EABAAB7653A}" type="pres">
      <dgm:prSet presAssocID="{62B515AD-F276-458A-AA97-34A4B03B9C43}" presName="negArrow" presStyleCnt="0"/>
      <dgm:spPr/>
    </dgm:pt>
    <dgm:pt modelId="{9684601D-67A9-4990-A47A-1F616EAE00E2}" type="pres">
      <dgm:prSet presAssocID="{62B515AD-F276-458A-AA97-34A4B03B9C43}" presName="backgroundArrow" presStyleLbl="node1" presStyleIdx="0" presStyleCnt="1" custLinFactNeighborY="835"/>
      <dgm:spPr/>
    </dgm:pt>
  </dgm:ptLst>
  <dgm:cxnLst>
    <dgm:cxn modelId="{69E21209-FA02-4EE5-94A5-3424A6AAA943}" type="presOf" srcId="{CFDEC7A8-D63B-478D-89A8-A607E717651D}" destId="{152AEDD0-104F-406B-B4B4-CFE4E84E04DA}" srcOrd="0" destOrd="0" presId="urn:microsoft.com/office/officeart/2005/8/layout/hProcess3"/>
    <dgm:cxn modelId="{4F2DF8EF-98FE-4EA1-8DCD-F367719F716C}" srcId="{62B515AD-F276-458A-AA97-34A4B03B9C43}" destId="{CFDEC7A8-D63B-478D-89A8-A607E717651D}" srcOrd="0" destOrd="0" parTransId="{2BDF8F3B-C00F-4D40-8CD9-D10CCD74697A}" sibTransId="{B21B8EFA-31AE-4629-B79D-7E3885BCEB72}"/>
    <dgm:cxn modelId="{55FDC6D2-7C30-4672-9F79-571437B2D248}" type="presOf" srcId="{62B515AD-F276-458A-AA97-34A4B03B9C43}" destId="{2E10680A-A884-4046-A283-169B596936A2}" srcOrd="0" destOrd="0" presId="urn:microsoft.com/office/officeart/2005/8/layout/hProcess3"/>
    <dgm:cxn modelId="{451AF9EA-7FF9-4827-9473-E22A9A7DB47D}" type="presParOf" srcId="{2E10680A-A884-4046-A283-169B596936A2}" destId="{34B63454-3434-4D2C-AC36-0F85AB642749}" srcOrd="0" destOrd="0" presId="urn:microsoft.com/office/officeart/2005/8/layout/hProcess3"/>
    <dgm:cxn modelId="{9A5F5D1A-BA25-49AD-9E5F-7996887EFCCB}" type="presParOf" srcId="{2E10680A-A884-4046-A283-169B596936A2}" destId="{DF34F738-4968-4700-8126-D058E905EFCD}" srcOrd="1" destOrd="0" presId="urn:microsoft.com/office/officeart/2005/8/layout/hProcess3"/>
    <dgm:cxn modelId="{7CEEEA55-9160-4BB0-9A7C-145F3F6EE9CF}" type="presParOf" srcId="{DF34F738-4968-4700-8126-D058E905EFCD}" destId="{6EBAB081-2860-4F65-9D5D-04F2C3BC3E74}" srcOrd="0" destOrd="0" presId="urn:microsoft.com/office/officeart/2005/8/layout/hProcess3"/>
    <dgm:cxn modelId="{39077874-4032-4FA4-A293-69CCEE55CDEC}" type="presParOf" srcId="{DF34F738-4968-4700-8126-D058E905EFCD}" destId="{E07EE91E-5E8B-4C1F-8438-35FC2CBBF8D9}" srcOrd="1" destOrd="0" presId="urn:microsoft.com/office/officeart/2005/8/layout/hProcess3"/>
    <dgm:cxn modelId="{D3B2F7F6-58C1-4789-AB73-186177438EBB}" type="presParOf" srcId="{E07EE91E-5E8B-4C1F-8438-35FC2CBBF8D9}" destId="{2D8DF6BF-EEAA-4347-98FA-D0641A2ACF21}" srcOrd="0" destOrd="0" presId="urn:microsoft.com/office/officeart/2005/8/layout/hProcess3"/>
    <dgm:cxn modelId="{17FCF987-F278-4FCA-91FA-E5444B6F0796}" type="presParOf" srcId="{E07EE91E-5E8B-4C1F-8438-35FC2CBBF8D9}" destId="{152AEDD0-104F-406B-B4B4-CFE4E84E04DA}" srcOrd="1" destOrd="0" presId="urn:microsoft.com/office/officeart/2005/8/layout/hProcess3"/>
    <dgm:cxn modelId="{20C5EEDB-114D-4BA0-8396-68FAE69BA526}" type="presParOf" srcId="{E07EE91E-5E8B-4C1F-8438-35FC2CBBF8D9}" destId="{24E4AE01-7712-4DD0-BDA8-6756FFC6F42B}" srcOrd="2" destOrd="0" presId="urn:microsoft.com/office/officeart/2005/8/layout/hProcess3"/>
    <dgm:cxn modelId="{A695932A-2483-40DB-B597-6EF7A18A924E}" type="presParOf" srcId="{E07EE91E-5E8B-4C1F-8438-35FC2CBBF8D9}" destId="{49FFE7E3-F302-4D6A-96AB-17E85C85549F}" srcOrd="3" destOrd="0" presId="urn:microsoft.com/office/officeart/2005/8/layout/hProcess3"/>
    <dgm:cxn modelId="{D3A5CE05-3524-4506-A3A8-D3BC077FB01B}" type="presParOf" srcId="{DF34F738-4968-4700-8126-D058E905EFCD}" destId="{A9B8BFE0-0FDC-48FE-9C2E-11479F9741E0}" srcOrd="2" destOrd="0" presId="urn:microsoft.com/office/officeart/2005/8/layout/hProcess3"/>
    <dgm:cxn modelId="{9EEB085F-F5F3-4160-8238-B76136778D51}" type="presParOf" srcId="{DF34F738-4968-4700-8126-D058E905EFCD}" destId="{A360CD33-84D3-4F67-8CA9-1EABAAB7653A}" srcOrd="3" destOrd="0" presId="urn:microsoft.com/office/officeart/2005/8/layout/hProcess3"/>
    <dgm:cxn modelId="{FD8ABB94-4560-4793-BA62-A384FE8EA1C8}" type="presParOf" srcId="{DF34F738-4968-4700-8126-D058E905EFCD}" destId="{9684601D-67A9-4990-A47A-1F616EAE00E2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84601D-67A9-4990-A47A-1F616EAE00E2}">
      <dsp:nvSpPr>
        <dsp:cNvPr id="0" name=""/>
        <dsp:cNvSpPr/>
      </dsp:nvSpPr>
      <dsp:spPr>
        <a:xfrm>
          <a:off x="0" y="46862"/>
          <a:ext cx="3566941" cy="2664000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2AEDD0-104F-406B-B4B4-CFE4E84E04DA}">
      <dsp:nvSpPr>
        <dsp:cNvPr id="0" name=""/>
        <dsp:cNvSpPr/>
      </dsp:nvSpPr>
      <dsp:spPr>
        <a:xfrm>
          <a:off x="287723" y="690618"/>
          <a:ext cx="2922522" cy="1332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75920" rIns="0" bIns="37592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3700" kern="1200" dirty="0" smtClean="0"/>
            <a:t>Narrazione</a:t>
          </a:r>
          <a:endParaRPr lang="it-IT" sz="3700" kern="1200" dirty="0"/>
        </a:p>
      </dsp:txBody>
      <dsp:txXfrm>
        <a:off x="287723" y="690618"/>
        <a:ext cx="2922522" cy="13320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A6905-7529-4641-B147-0139561F5758}" type="datetimeFigureOut">
              <a:rPr lang="it-IT" smtClean="0"/>
              <a:t>23/04/2016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487F55-2033-44F7-8A59-CB1D8824B52A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352127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609601"/>
            <a:ext cx="8676222" cy="3200400"/>
          </a:xfrm>
        </p:spPr>
        <p:txBody>
          <a:bodyPr anchor="b">
            <a:normAutofit/>
          </a:bodyPr>
          <a:lstStyle>
            <a:lvl1pPr algn="ctr">
              <a:defRPr sz="48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76222" cy="1905000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2679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magine panoramica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4732865"/>
            <a:ext cx="99060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796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dirty="0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3" y="5299603"/>
            <a:ext cx="9906000" cy="493712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2828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3124199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92238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zio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73111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3308581"/>
            <a:ext cx="9906000" cy="14688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0" y="4777381"/>
            <a:ext cx="9906001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7704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cheda nome 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836612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609601"/>
            <a:ext cx="9296398" cy="2743199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886200"/>
            <a:ext cx="9906000" cy="8890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accent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775200"/>
            <a:ext cx="9906000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40438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ero o fals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2" y="609601"/>
            <a:ext cx="9905999" cy="2743199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1412" y="3505200"/>
            <a:ext cx="99060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all" dirty="0">
                <a:ln w="3175" cmpd="sng">
                  <a:noFill/>
                </a:ln>
                <a:solidFill>
                  <a:schemeClr val="tx1"/>
                </a:soli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it-IT" smtClean="0"/>
              <a:t>Fare clic per modificare stili del testo dello schema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343400"/>
            <a:ext cx="9906000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3333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6194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609599"/>
            <a:ext cx="2210514" cy="5181601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2" y="609600"/>
            <a:ext cx="7543800" cy="5181600"/>
          </a:xfrm>
        </p:spPr>
        <p:txBody>
          <a:bodyPr vert="eaVert" anchor="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50291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0966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1013" y="3308581"/>
            <a:ext cx="8686800" cy="1468800"/>
          </a:xfrm>
        </p:spPr>
        <p:txBody>
          <a:bodyPr anchor="b"/>
          <a:lstStyle>
            <a:lvl1pPr algn="r">
              <a:defRPr sz="4000" b="0" cap="all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51011" y="4777381"/>
            <a:ext cx="8686801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289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2" y="2666999"/>
            <a:ext cx="4876800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0612" y="2667000"/>
            <a:ext cx="4876800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66451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29280" y="2658533"/>
            <a:ext cx="458893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2" y="3243262"/>
            <a:ext cx="4876800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43133" y="2667000"/>
            <a:ext cx="4604280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0612" y="3243262"/>
            <a:ext cx="4876801" cy="2547937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4/23/2016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5867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4/23/2016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3093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4/23/2016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3786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3549121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3812" y="609601"/>
            <a:ext cx="5943601" cy="51816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3549121" cy="182880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36636D-D922-432D-A958-524484B5923D}" type="datetimeFigureOut">
              <a:rPr lang="en-US" smtClean="0"/>
              <a:pPr/>
              <a:t>4/23/2016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7924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600200"/>
            <a:ext cx="5334001" cy="13716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33733" y="-18288"/>
            <a:ext cx="3276599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it-IT" dirty="0" smtClean="0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2971800"/>
            <a:ext cx="5334001" cy="18288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399212" y="5883275"/>
            <a:ext cx="914400" cy="365125"/>
          </a:xfrm>
        </p:spPr>
        <p:txBody>
          <a:bodyPr/>
          <a:lstStyle/>
          <a:p>
            <a:fld id="{8E36636D-D922-432D-A958-524484B5923D}" type="datetimeFigureOut">
              <a:rPr lang="en-US" smtClean="0"/>
              <a:pPr/>
              <a:t>4/23/2016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41412" y="5883275"/>
            <a:ext cx="510540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42612" y="5883275"/>
            <a:ext cx="322567" cy="365125"/>
          </a:xfrm>
        </p:spPr>
        <p:txBody>
          <a:bodyPr/>
          <a:lstStyle/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7446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3" y="2666999"/>
            <a:ext cx="9905998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37612" y="5883275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8E36636D-D922-432D-A958-524484B5923D}" type="datetimeFigureOut">
              <a:rPr lang="en-US" smtClean="0"/>
              <a:pPr/>
              <a:t>4/23/2016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2" y="5883275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2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fld id="{DF28FB93-0A08-4E7D-8E63-9EFA29F1E093}" type="slidenum">
              <a:rPr lang="en-US" smtClean="0"/>
              <a:pPr/>
              <a:t>‹N›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44313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210" r:id="rId1"/>
    <p:sldLayoutId id="2147484211" r:id="rId2"/>
    <p:sldLayoutId id="2147484212" r:id="rId3"/>
    <p:sldLayoutId id="2147484213" r:id="rId4"/>
    <p:sldLayoutId id="2147484214" r:id="rId5"/>
    <p:sldLayoutId id="2147484215" r:id="rId6"/>
    <p:sldLayoutId id="2147484216" r:id="rId7"/>
    <p:sldLayoutId id="2147484217" r:id="rId8"/>
    <p:sldLayoutId id="2147484218" r:id="rId9"/>
    <p:sldLayoutId id="2147484219" r:id="rId10"/>
    <p:sldLayoutId id="2147484220" r:id="rId11"/>
    <p:sldLayoutId id="2147484221" r:id="rId12"/>
    <p:sldLayoutId id="2147484222" r:id="rId13"/>
    <p:sldLayoutId id="2147484223" r:id="rId14"/>
    <p:sldLayoutId id="2147484224" r:id="rId15"/>
    <p:sldLayoutId id="2147484225" r:id="rId16"/>
    <p:sldLayoutId id="214748422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accent1"/>
          </a:soli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20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8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6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4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00000"/>
        <a:buFont typeface="Arial"/>
        <a:buChar char="•"/>
        <a:defRPr sz="1200" kern="1200" cap="small">
          <a:solidFill>
            <a:schemeClr val="tx1"/>
          </a:soli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djournal.itd.cnr.it/files/pdfarticles/PDF46/1_Petrucco_TD46.pdf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parkol.com/blog/8-classic-storytelling-techniques-for-engaging-presentations/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hyperlink" Target="http://www.raiscuola.rai.it/articoli/vladimir-propp-morfologia-della-fiaba/3804/default.aspx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officetimeline.com/" TargetMode="External"/><Relationship Id="rId3" Type="http://schemas.openxmlformats.org/officeDocument/2006/relationships/hyperlink" Target="http://www.tiki-toki.com/" TargetMode="External"/><Relationship Id="rId7" Type="http://schemas.openxmlformats.org/officeDocument/2006/relationships/hyperlink" Target="http://timerime.com/" TargetMode="External"/><Relationship Id="rId2" Type="http://schemas.openxmlformats.org/officeDocument/2006/relationships/hyperlink" Target="http://www.whenintime.com/Default.aspx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timeglider.com/" TargetMode="External"/><Relationship Id="rId5" Type="http://schemas.openxmlformats.org/officeDocument/2006/relationships/hyperlink" Target="http://www.dipity.com/" TargetMode="External"/><Relationship Id="rId10" Type="http://schemas.openxmlformats.org/officeDocument/2006/relationships/hyperlink" Target="http://gianfrancomarini.blogspot.it/2012/02/generatori-di-timilines-2-parte-dipity.html" TargetMode="External"/><Relationship Id="rId4" Type="http://schemas.openxmlformats.org/officeDocument/2006/relationships/hyperlink" Target="http://www.xtimeline.com/index.aspx" TargetMode="External"/><Relationship Id="rId9" Type="http://schemas.openxmlformats.org/officeDocument/2006/relationships/hyperlink" Target="http://gianfrancomarini.blogspot.it/2011/10/generatori-di-timeline-1-parte.html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tourbuilder.withgoogle.com/" TargetMode="External"/><Relationship Id="rId2" Type="http://schemas.openxmlformats.org/officeDocument/2006/relationships/hyperlink" Target="http://www.scoop.it/t/aulamagazine/p/4026808022/2014/08/24/storymap-js-raccontare-storie-usando-mappe-immagini-carte-geografiche-ecc-telling-stories-with-map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cdn.knightlab.com/libs/storymapjs/latest/embed/?url=https://www.googledrive.com/host/0B1d8oNIpMx53anVuVUFOTXlOVXc/published.json" TargetMode="External"/><Relationship Id="rId4" Type="http://schemas.openxmlformats.org/officeDocument/2006/relationships/hyperlink" Target="http://apps.washingtonpost.com/g/page/world/map-how-isis-is-carving-out-a-new-country/1095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gianfrancomarini.blogspot.it/2013/03/storify-storytelling-e-content-curation.html" TargetMode="External"/><Relationship Id="rId7" Type="http://schemas.openxmlformats.org/officeDocument/2006/relationships/hyperlink" Target="http://www.capzles.com/90098914-b701-4029-9f47-c5effdbdbe02" TargetMode="External"/><Relationship Id="rId2" Type="http://schemas.openxmlformats.org/officeDocument/2006/relationships/hyperlink" Target="http://www.scoop.it/t/aulamagazine/p/4026808022/2014/08/24/storymap-js-raccontare-storie-usando-mappe-immagini-carte-geografiche-ecc-telling-stories-with-map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storify.com/iangida/la-scuola-durante-il-fascismo" TargetMode="External"/><Relationship Id="rId5" Type="http://schemas.openxmlformats.org/officeDocument/2006/relationships/hyperlink" Target="http://www.prezi.com" TargetMode="External"/><Relationship Id="rId4" Type="http://schemas.openxmlformats.org/officeDocument/2006/relationships/hyperlink" Target="http://gianfrancomarini.blogspot.it/2011/10/capzles-alternativa-gratuita-power.html" TargetMode="Externa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interest.com/gianfranco0232/aula-xxi-secolo-21st-century-classroom/" TargetMode="External"/><Relationship Id="rId3" Type="http://schemas.openxmlformats.org/officeDocument/2006/relationships/hyperlink" Target="http://sco.lt/7cc5gX" TargetMode="External"/><Relationship Id="rId7" Type="http://schemas.openxmlformats.org/officeDocument/2006/relationships/hyperlink" Target="http://www.meograph.com/educationexamples/4956/rise-and-fall-of-the-roman-empire" TargetMode="External"/><Relationship Id="rId2" Type="http://schemas.openxmlformats.org/officeDocument/2006/relationships/hyperlink" Target="http://gianfrancomarini.blogspot.it/2013/02/usare-le-immagini-nella-didattica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narrable.com/app#narrables/170sl2" TargetMode="External"/><Relationship Id="rId5" Type="http://schemas.openxmlformats.org/officeDocument/2006/relationships/hyperlink" Target="https://www.thinglink.com/scene/378205189313658880#tlsite" TargetMode="External"/><Relationship Id="rId4" Type="http://schemas.openxmlformats.org/officeDocument/2006/relationships/hyperlink" Target="http://www.ideepercomputeredinternet.com/2012/01/pinterest-il-social-network-delle.html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gianfrancomarini.blogspot.it/2015/01/i-video-nella-didattica-seconda-parte.html" TargetMode="External"/><Relationship Id="rId3" Type="http://schemas.openxmlformats.org/officeDocument/2006/relationships/hyperlink" Target="http://shorthand.com/" TargetMode="External"/><Relationship Id="rId7" Type="http://schemas.openxmlformats.org/officeDocument/2006/relationships/hyperlink" Target="http://ant.umn.edu/" TargetMode="External"/><Relationship Id="rId2" Type="http://schemas.openxmlformats.org/officeDocument/2006/relationships/hyperlink" Target="http://sco.lt/58B9Bh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torygami.co/" TargetMode="External"/><Relationship Id="rId5" Type="http://schemas.openxmlformats.org/officeDocument/2006/relationships/hyperlink" Target="https://popcorn.webmaker.org/" TargetMode="External"/><Relationship Id="rId4" Type="http://schemas.openxmlformats.org/officeDocument/2006/relationships/hyperlink" Target="https://www.zentrick.com/" TargetMode="External"/></Relationships>
</file>

<file path=ppt/slides/_rels/slide17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https://storybird.com/" TargetMode="External" Type="http://schemas.openxmlformats.org/officeDocument/2006/relationships/hyperlink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5.jpeg"/><Relationship Id="rId7" Type="http://schemas.openxmlformats.org/officeDocument/2006/relationships/hyperlink" Target="http://aranzulla.tecnologia.virgilio.it/come-creare-un-blog-con-blogspot-37824.html" TargetMode="External"/><Relationship Id="rId2" Type="http://schemas.openxmlformats.org/officeDocument/2006/relationships/hyperlink" Target="https://wordpress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hyperlink" Target="https://www.blogger.com/" TargetMode="Externa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s://insegnantiduepuntozero.wordpress.com/2015/02/18/digital-storytelling-cose-come-utilizzarlo-nella-didattica-con-quali-strumenti-si-realizza/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5400" b="1" dirty="0" smtClean="0"/>
              <a:t>Scrittura </a:t>
            </a:r>
            <a:r>
              <a:rPr lang="it-IT" sz="5400" b="1" dirty="0" err="1" smtClean="0"/>
              <a:t>collaboRAtiva</a:t>
            </a:r>
            <a:r>
              <a:rPr lang="it-IT" sz="5400" b="1" dirty="0" smtClean="0"/>
              <a:t>,</a:t>
            </a:r>
            <a:br>
              <a:rPr lang="it-IT" sz="5400" b="1" dirty="0" smtClean="0"/>
            </a:br>
            <a:r>
              <a:rPr lang="it-IT" sz="5400" b="1" dirty="0" smtClean="0"/>
              <a:t>Blogging </a:t>
            </a:r>
            <a:r>
              <a:rPr lang="it-IT" sz="5400" b="1" dirty="0" smtClean="0"/>
              <a:t>e </a:t>
            </a:r>
            <a:r>
              <a:rPr lang="it-IT" sz="5400" b="1" dirty="0" err="1" smtClean="0"/>
              <a:t>storytelling</a:t>
            </a:r>
            <a:endParaRPr lang="it-IT" sz="54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141413" y="2666999"/>
            <a:ext cx="4511242" cy="3124201"/>
          </a:xfrm>
        </p:spPr>
        <p:txBody>
          <a:bodyPr/>
          <a:lstStyle/>
          <a:p>
            <a:r>
              <a:rPr lang="it-IT" dirty="0" smtClean="0"/>
              <a:t>Marco </a:t>
            </a:r>
            <a:r>
              <a:rPr lang="it-IT" dirty="0" smtClean="0"/>
              <a:t>Guastavigna, aprile 2016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873859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17489" y="217250"/>
            <a:ext cx="10970085" cy="910779"/>
          </a:xfrm>
        </p:spPr>
        <p:txBody>
          <a:bodyPr>
            <a:normAutofit/>
          </a:bodyPr>
          <a:lstStyle/>
          <a:p>
            <a:r>
              <a:rPr lang="it-IT" sz="3600" b="1" i="1" dirty="0" smtClean="0">
                <a:effectLst/>
              </a:rPr>
              <a:t>Cos’è?</a:t>
            </a:r>
            <a:endParaRPr lang="it-IT" b="1" dirty="0"/>
          </a:p>
        </p:txBody>
      </p:sp>
      <p:graphicFrame>
        <p:nvGraphicFramePr>
          <p:cNvPr id="14" name="Tabel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3274057"/>
              </p:ext>
            </p:extLst>
          </p:nvPr>
        </p:nvGraphicFramePr>
        <p:xfrm>
          <a:off x="0" y="1063222"/>
          <a:ext cx="6055932" cy="536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5932"/>
              </a:tblGrid>
              <a:tr h="4893972">
                <a:tc>
                  <a:txBody>
                    <a:bodyPr/>
                    <a:lstStyle/>
                    <a:p>
                      <a:pPr hangingPunct="0"/>
                      <a:endParaRPr lang="it-IT" sz="22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it-IT" sz="3600" dirty="0" smtClean="0"/>
                        <a:t>“… organizzare</a:t>
                      </a:r>
                      <a:r>
                        <a:rPr lang="it-IT" sz="3600" baseline="0" dirty="0" smtClean="0"/>
                        <a:t> </a:t>
                      </a:r>
                      <a:r>
                        <a:rPr lang="it-IT" sz="3600" dirty="0" smtClean="0"/>
                        <a:t>contenuti selezionati dal web in un sistema coerente, retto da una </a:t>
                      </a:r>
                      <a:r>
                        <a:rPr lang="it-IT" sz="3600" i="1" dirty="0" smtClean="0"/>
                        <a:t>struttura narrativa</a:t>
                      </a:r>
                      <a:r>
                        <a:rPr lang="it-IT" sz="3600" i="0" baseline="0" dirty="0" smtClean="0"/>
                        <a:t> (…) </a:t>
                      </a:r>
                      <a:r>
                        <a:rPr lang="it-IT" sz="3600" dirty="0" smtClean="0"/>
                        <a:t>un racconto costituito da molteplici elementi di vario formato (video, audio, immagini, testi, mappe, ecc.)”</a:t>
                      </a:r>
                      <a:endParaRPr lang="it-IT" sz="3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Immagine 4" descr="Schermata 2015-03-01 alle 16.39.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3736" y="1707930"/>
            <a:ext cx="5834966" cy="3433379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6262414" y="5377793"/>
            <a:ext cx="54404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dirty="0" smtClean="0"/>
              <a:t>(Da C. </a:t>
            </a:r>
            <a:r>
              <a:rPr lang="it-IT" sz="1200" dirty="0" err="1" smtClean="0"/>
              <a:t>Petrucco</a:t>
            </a:r>
            <a:r>
              <a:rPr lang="it-IT" sz="1200" dirty="0" smtClean="0"/>
              <a:t> “</a:t>
            </a:r>
            <a:r>
              <a:rPr lang="it-IT" sz="1200" i="1" dirty="0" smtClean="0">
                <a:hlinkClick r:id="rId3"/>
              </a:rPr>
              <a:t>Apprendere con il digital storytelling”</a:t>
            </a:r>
            <a:r>
              <a:rPr lang="it-IT" sz="1200" dirty="0" smtClean="0"/>
              <a:t>;  TD 46 -1/2009)</a:t>
            </a:r>
            <a:endParaRPr lang="it-IT" sz="1200" dirty="0"/>
          </a:p>
        </p:txBody>
      </p:sp>
    </p:spTree>
    <p:extLst>
      <p:ext uri="{BB962C8B-B14F-4D97-AF65-F5344CB8AC3E}">
        <p14:creationId xmlns:p14="http://schemas.microsoft.com/office/powerpoint/2010/main" val="3076358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17489" y="217250"/>
            <a:ext cx="10970085" cy="910779"/>
          </a:xfrm>
        </p:spPr>
        <p:txBody>
          <a:bodyPr>
            <a:normAutofit/>
          </a:bodyPr>
          <a:lstStyle/>
          <a:p>
            <a:r>
              <a:rPr lang="it-IT" sz="3600" b="1" i="1" dirty="0" err="1" smtClean="0">
                <a:effectLst/>
              </a:rPr>
              <a:t>CENNi</a:t>
            </a:r>
            <a:r>
              <a:rPr lang="it-IT" sz="3600" b="1" i="1" dirty="0" smtClean="0">
                <a:effectLst/>
              </a:rPr>
              <a:t> agli schemi narrativi</a:t>
            </a:r>
            <a:endParaRPr lang="it-IT" b="1" dirty="0"/>
          </a:p>
        </p:txBody>
      </p:sp>
      <p:graphicFrame>
        <p:nvGraphicFramePr>
          <p:cNvPr id="14" name="Tabel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816716"/>
              </p:ext>
            </p:extLst>
          </p:nvPr>
        </p:nvGraphicFramePr>
        <p:xfrm>
          <a:off x="113862" y="1129862"/>
          <a:ext cx="6055932" cy="4888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55932"/>
              </a:tblGrid>
              <a:tr h="4888641">
                <a:tc>
                  <a:txBody>
                    <a:bodyPr/>
                    <a:lstStyle/>
                    <a:p>
                      <a:pPr hangingPunct="0"/>
                      <a:endParaRPr lang="it-IT" sz="22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571500" indent="-571500">
                        <a:buFontTx/>
                        <a:buChar char="-"/>
                      </a:pPr>
                      <a:r>
                        <a:rPr lang="it-IT" sz="3600" dirty="0" smtClean="0"/>
                        <a:t>Viaggio dell’eroe;</a:t>
                      </a:r>
                    </a:p>
                    <a:p>
                      <a:pPr marL="571500" indent="-571500">
                        <a:buFontTx/>
                        <a:buChar char="-"/>
                      </a:pPr>
                      <a:r>
                        <a:rPr lang="it-IT" sz="3600" dirty="0" smtClean="0"/>
                        <a:t>Montagna;</a:t>
                      </a:r>
                    </a:p>
                    <a:p>
                      <a:pPr marL="571500" indent="-571500">
                        <a:buFontTx/>
                        <a:buChar char="-"/>
                      </a:pPr>
                      <a:r>
                        <a:rPr lang="it-IT" sz="3600" dirty="0" smtClean="0"/>
                        <a:t>Cerchi</a:t>
                      </a:r>
                      <a:r>
                        <a:rPr lang="it-IT" sz="3600" baseline="0" dirty="0" smtClean="0"/>
                        <a:t> concentrici;</a:t>
                      </a:r>
                    </a:p>
                    <a:p>
                      <a:pPr marL="571500" indent="-571500">
                        <a:buFontTx/>
                        <a:buChar char="-"/>
                      </a:pPr>
                      <a:r>
                        <a:rPr lang="it-IT" sz="3600" baseline="0" dirty="0" smtClean="0"/>
                        <a:t>Piani contrapposti;</a:t>
                      </a:r>
                    </a:p>
                    <a:p>
                      <a:pPr marL="571500" indent="-571500">
                        <a:buFontTx/>
                        <a:buChar char="-"/>
                      </a:pPr>
                      <a:r>
                        <a:rPr lang="it-IT" sz="3600" baseline="0" dirty="0" smtClean="0"/>
                        <a:t>In </a:t>
                      </a:r>
                      <a:r>
                        <a:rPr lang="it-IT" sz="3600" baseline="0" dirty="0" err="1" smtClean="0"/>
                        <a:t>medias</a:t>
                      </a:r>
                      <a:r>
                        <a:rPr lang="it-IT" sz="3600" baseline="0" dirty="0" smtClean="0"/>
                        <a:t> res;</a:t>
                      </a:r>
                    </a:p>
                    <a:p>
                      <a:pPr marL="571500" indent="-571500">
                        <a:buFontTx/>
                        <a:buChar char="-"/>
                      </a:pPr>
                      <a:r>
                        <a:rPr lang="it-IT" sz="3600" baseline="0" dirty="0" smtClean="0"/>
                        <a:t>Idee convergenti;</a:t>
                      </a:r>
                    </a:p>
                    <a:p>
                      <a:pPr marL="571500" indent="-571500">
                        <a:buFontTx/>
                        <a:buChar char="-"/>
                      </a:pPr>
                      <a:r>
                        <a:rPr lang="it-IT" sz="3600" baseline="0" dirty="0" smtClean="0"/>
                        <a:t>Falsa partenza;</a:t>
                      </a:r>
                    </a:p>
                    <a:p>
                      <a:pPr marL="571500" indent="-571500">
                        <a:buFontTx/>
                        <a:buChar char="-"/>
                      </a:pPr>
                      <a:r>
                        <a:rPr lang="it-IT" sz="3600" baseline="0" dirty="0" smtClean="0"/>
                        <a:t>Petalo</a:t>
                      </a:r>
                      <a:endParaRPr lang="it-IT" sz="36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Immagin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235" y="1121102"/>
            <a:ext cx="3739501" cy="2382346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6277250" y="3547241"/>
            <a:ext cx="44993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900" dirty="0" smtClean="0"/>
              <a:t>(Da </a:t>
            </a:r>
            <a:r>
              <a:rPr lang="it-IT" sz="900" dirty="0" err="1" smtClean="0"/>
              <a:t>F</a:t>
            </a:r>
            <a:r>
              <a:rPr lang="it-IT" sz="900" dirty="0" smtClean="0"/>
              <a:t>. Lindsay - “</a:t>
            </a:r>
            <a:r>
              <a:rPr lang="it-IT" sz="900" i="1" dirty="0">
                <a:hlinkClick r:id="rId3"/>
              </a:rPr>
              <a:t>8 Classic </a:t>
            </a:r>
            <a:r>
              <a:rPr lang="it-IT" sz="900" i="1" dirty="0" err="1">
                <a:hlinkClick r:id="rId3"/>
              </a:rPr>
              <a:t>storytelling</a:t>
            </a:r>
            <a:r>
              <a:rPr lang="it-IT" sz="900" i="1" dirty="0">
                <a:hlinkClick r:id="rId3"/>
              </a:rPr>
              <a:t> </a:t>
            </a:r>
            <a:r>
              <a:rPr lang="it-IT" sz="900" i="1" dirty="0" err="1">
                <a:hlinkClick r:id="rId3"/>
              </a:rPr>
              <a:t>techniques</a:t>
            </a:r>
            <a:r>
              <a:rPr lang="it-IT" sz="900" i="1" dirty="0">
                <a:hlinkClick r:id="rId3"/>
              </a:rPr>
              <a:t> for </a:t>
            </a:r>
            <a:r>
              <a:rPr lang="it-IT" sz="900" i="1" dirty="0" err="1">
                <a:hlinkClick r:id="rId3"/>
              </a:rPr>
              <a:t>engaging</a:t>
            </a:r>
            <a:r>
              <a:rPr lang="it-IT" sz="900" i="1" dirty="0">
                <a:hlinkClick r:id="rId3"/>
              </a:rPr>
              <a:t> </a:t>
            </a:r>
            <a:r>
              <a:rPr lang="it-IT" sz="900" i="1" dirty="0" err="1">
                <a:hlinkClick r:id="rId3"/>
              </a:rPr>
              <a:t>presentations</a:t>
            </a:r>
            <a:r>
              <a:rPr lang="it-IT" sz="900" dirty="0"/>
              <a:t>”</a:t>
            </a:r>
            <a:r>
              <a:rPr lang="it-IT" sz="900" dirty="0" smtClean="0"/>
              <a:t>)</a:t>
            </a:r>
            <a:endParaRPr lang="it-IT" sz="900" b="1" dirty="0"/>
          </a:p>
        </p:txBody>
      </p:sp>
      <p:pic>
        <p:nvPicPr>
          <p:cNvPr id="3" name="Immagine 2" descr="Schermata 2015-03-01 alle 16.50.12.png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265" y="3896710"/>
            <a:ext cx="3612493" cy="2746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996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17489" y="217250"/>
            <a:ext cx="10970085" cy="910779"/>
          </a:xfrm>
        </p:spPr>
        <p:txBody>
          <a:bodyPr>
            <a:normAutofit/>
          </a:bodyPr>
          <a:lstStyle/>
          <a:p>
            <a:r>
              <a:rPr lang="it-IT" sz="3600" b="1" i="1" dirty="0" smtClean="0">
                <a:effectLst/>
              </a:rPr>
              <a:t>Strumenti: TIMELINE</a:t>
            </a:r>
            <a:endParaRPr lang="it-IT" b="1" dirty="0"/>
          </a:p>
        </p:txBody>
      </p:sp>
      <p:graphicFrame>
        <p:nvGraphicFramePr>
          <p:cNvPr id="14" name="Tabel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9751613"/>
              </p:ext>
            </p:extLst>
          </p:nvPr>
        </p:nvGraphicFramePr>
        <p:xfrm>
          <a:off x="113862" y="1129862"/>
          <a:ext cx="6691586" cy="4983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91586"/>
              </a:tblGrid>
              <a:tr h="4983655">
                <a:tc>
                  <a:txBody>
                    <a:bodyPr/>
                    <a:lstStyle/>
                    <a:p>
                      <a:pPr marL="742950" indent="-742950" hangingPunct="0">
                        <a:buFont typeface="+mj-lt"/>
                        <a:buAutoNum type="arabicPeriod"/>
                      </a:pPr>
                      <a:r>
                        <a:rPr lang="it-IT" sz="3600" baseline="0" dirty="0" smtClean="0">
                          <a:hlinkClick r:id="rId2"/>
                        </a:rPr>
                        <a:t>WhenInTime</a:t>
                      </a:r>
                      <a:r>
                        <a:rPr lang="it-IT" sz="3600" baseline="0" dirty="0" smtClean="0"/>
                        <a:t>;</a:t>
                      </a:r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r>
                        <a:rPr lang="it-IT" sz="3600" baseline="0" dirty="0" smtClean="0">
                          <a:hlinkClick r:id="rId3"/>
                        </a:rPr>
                        <a:t>Tiki-Toki</a:t>
                      </a:r>
                      <a:r>
                        <a:rPr lang="it-IT" sz="3600" baseline="0" dirty="0" smtClean="0"/>
                        <a:t>;</a:t>
                      </a:r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r>
                        <a:rPr lang="it-IT" sz="3600" baseline="0" dirty="0" smtClean="0">
                          <a:hlinkClick r:id="rId4"/>
                        </a:rPr>
                        <a:t>Xtimeline</a:t>
                      </a:r>
                      <a:r>
                        <a:rPr lang="it-IT" sz="3600" baseline="0" dirty="0" smtClean="0"/>
                        <a:t>;</a:t>
                      </a:r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r>
                        <a:rPr lang="it-IT" sz="3600" baseline="0" dirty="0" smtClean="0">
                          <a:hlinkClick r:id="rId5"/>
                        </a:rPr>
                        <a:t>Dipity</a:t>
                      </a:r>
                      <a:r>
                        <a:rPr lang="it-IT" sz="3600" baseline="0" dirty="0" smtClean="0"/>
                        <a:t>;</a:t>
                      </a:r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r>
                        <a:rPr lang="it-IT" sz="3600" baseline="0" dirty="0" smtClean="0">
                          <a:hlinkClick r:id="rId6"/>
                        </a:rPr>
                        <a:t>Timeglider</a:t>
                      </a:r>
                      <a:r>
                        <a:rPr lang="it-IT" sz="3600" baseline="0" dirty="0" smtClean="0"/>
                        <a:t>;</a:t>
                      </a:r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r>
                        <a:rPr lang="it-IT" sz="3600" baseline="0" dirty="0" smtClean="0">
                          <a:hlinkClick r:id="rId7"/>
                        </a:rPr>
                        <a:t>Timerime</a:t>
                      </a:r>
                      <a:r>
                        <a:rPr lang="it-IT" sz="3600" baseline="0" dirty="0" smtClean="0"/>
                        <a:t>;</a:t>
                      </a:r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r>
                        <a:rPr lang="it-IT" sz="3600" baseline="0" dirty="0" smtClean="0">
                          <a:hlinkClick r:id="rId8"/>
                        </a:rPr>
                        <a:t>Office TimeLine </a:t>
                      </a:r>
                      <a:r>
                        <a:rPr lang="it-IT" sz="3600" baseline="0" dirty="0" smtClean="0"/>
                        <a:t>(per </a:t>
                      </a:r>
                      <a:r>
                        <a:rPr lang="it-IT" sz="3600" baseline="0" dirty="0" err="1" smtClean="0"/>
                        <a:t>Powerpoint</a:t>
                      </a:r>
                      <a:r>
                        <a:rPr lang="it-IT" sz="3600" baseline="0" dirty="0" smtClean="0"/>
                        <a:t>)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CasellaDiTesto 3"/>
          <p:cNvSpPr txBox="1"/>
          <p:nvPr/>
        </p:nvSpPr>
        <p:spPr>
          <a:xfrm>
            <a:off x="8346966" y="2706414"/>
            <a:ext cx="1615083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it-IT" dirty="0" smtClean="0"/>
              <a:t>Bibliografia </a:t>
            </a:r>
            <a:r>
              <a:rPr lang="it-IT" dirty="0" smtClean="0">
                <a:hlinkClick r:id="rId9"/>
              </a:rPr>
              <a:t>1</a:t>
            </a:r>
            <a:r>
              <a:rPr lang="it-IT" dirty="0" smtClean="0"/>
              <a:t> </a:t>
            </a:r>
          </a:p>
          <a:p>
            <a:endParaRPr lang="it-IT" dirty="0"/>
          </a:p>
          <a:p>
            <a:r>
              <a:rPr lang="it-IT" dirty="0" smtClean="0"/>
              <a:t>Bibliografia </a:t>
            </a:r>
            <a:r>
              <a:rPr lang="it-IT" dirty="0" smtClean="0">
                <a:hlinkClick r:id="rId10"/>
              </a:rPr>
              <a:t>2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973117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17489" y="217250"/>
            <a:ext cx="10970085" cy="910779"/>
          </a:xfrm>
        </p:spPr>
        <p:txBody>
          <a:bodyPr>
            <a:normAutofit/>
          </a:bodyPr>
          <a:lstStyle/>
          <a:p>
            <a:r>
              <a:rPr lang="it-IT" sz="3600" b="1" i="1" dirty="0" smtClean="0">
                <a:effectLst/>
              </a:rPr>
              <a:t>Strumenti: </a:t>
            </a:r>
            <a:r>
              <a:rPr lang="it-IT" sz="3600" b="1" i="1" dirty="0" err="1" smtClean="0">
                <a:effectLst/>
              </a:rPr>
              <a:t>storymapping</a:t>
            </a:r>
            <a:endParaRPr lang="it-IT" b="1" dirty="0"/>
          </a:p>
        </p:txBody>
      </p:sp>
      <p:graphicFrame>
        <p:nvGraphicFramePr>
          <p:cNvPr id="14" name="Tabel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0149860"/>
              </p:ext>
            </p:extLst>
          </p:nvPr>
        </p:nvGraphicFramePr>
        <p:xfrm>
          <a:off x="113862" y="1129862"/>
          <a:ext cx="6691586" cy="49836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91586"/>
              </a:tblGrid>
              <a:tr h="4983655">
                <a:tc>
                  <a:txBody>
                    <a:bodyPr/>
                    <a:lstStyle/>
                    <a:p>
                      <a:pPr marL="571500" indent="-571500" hangingPunct="0">
                        <a:buFontTx/>
                        <a:buChar char="-"/>
                      </a:pPr>
                      <a:endParaRPr lang="it-IT" sz="3600" baseline="0" dirty="0" smtClean="0">
                        <a:hlinkClick r:id="rId2"/>
                      </a:endParaRPr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r>
                        <a:rPr lang="it-IT" sz="3600" baseline="0" dirty="0" smtClean="0">
                          <a:hlinkClick r:id="rId2"/>
                        </a:rPr>
                        <a:t>StoryMap Js</a:t>
                      </a:r>
                      <a:r>
                        <a:rPr lang="it-IT" sz="3600" baseline="0" dirty="0" smtClean="0"/>
                        <a:t>;</a:t>
                      </a:r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endParaRPr lang="it-IT" sz="3600" baseline="0" dirty="0" smtClean="0"/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endParaRPr lang="it-IT" sz="3600" baseline="0" dirty="0" smtClean="0"/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endParaRPr lang="it-IT" sz="3600" baseline="0" dirty="0" smtClean="0"/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endParaRPr lang="it-IT" sz="3600" baseline="0" dirty="0" smtClean="0"/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r>
                        <a:rPr lang="it-IT" sz="3600" baseline="0" dirty="0" smtClean="0">
                          <a:hlinkClick r:id="rId3"/>
                        </a:rPr>
                        <a:t>Google </a:t>
                      </a:r>
                      <a:r>
                        <a:rPr lang="it-IT" sz="3600" baseline="0" dirty="0" err="1" smtClean="0">
                          <a:hlinkClick r:id="rId3"/>
                        </a:rPr>
                        <a:t>Tourbuilder</a:t>
                      </a:r>
                      <a:r>
                        <a:rPr lang="it-IT" sz="3600" baseline="0" dirty="0" smtClean="0"/>
                        <a:t>.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CasellaDiTesto 3"/>
          <p:cNvSpPr txBox="1"/>
          <p:nvPr/>
        </p:nvSpPr>
        <p:spPr>
          <a:xfrm>
            <a:off x="8180553" y="1681656"/>
            <a:ext cx="3258206" cy="286232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ESEMPI</a:t>
            </a:r>
          </a:p>
          <a:p>
            <a:endParaRPr lang="it-IT" b="1" dirty="0" smtClean="0"/>
          </a:p>
          <a:p>
            <a:pPr indent="-342900">
              <a:buAutoNum type="arabicPeriod"/>
            </a:pPr>
            <a:r>
              <a:rPr lang="it-IT" b="1" dirty="0" smtClean="0"/>
              <a:t>Washington </a:t>
            </a:r>
            <a:r>
              <a:rPr lang="it-IT" b="1" dirty="0"/>
              <a:t>Post: </a:t>
            </a:r>
            <a:r>
              <a:rPr lang="it-IT" b="1" dirty="0">
                <a:hlinkClick r:id="rId4"/>
              </a:rPr>
              <a:t>How the Islamic State is carving put a new </a:t>
            </a:r>
            <a:r>
              <a:rPr lang="it-IT" b="1" dirty="0" smtClean="0">
                <a:hlinkClick r:id="rId4"/>
              </a:rPr>
              <a:t>country</a:t>
            </a:r>
            <a:endParaRPr lang="it-IT" b="1" dirty="0" smtClean="0"/>
          </a:p>
          <a:p>
            <a:pPr marL="342900" indent="-342900">
              <a:buAutoNum type="arabicPeriod"/>
            </a:pPr>
            <a:endParaRPr lang="it-IT" b="1" dirty="0"/>
          </a:p>
          <a:p>
            <a:r>
              <a:rPr lang="it-IT" b="1" dirty="0"/>
              <a:t/>
            </a:r>
            <a:br>
              <a:rPr lang="it-IT" b="1" dirty="0"/>
            </a:br>
            <a:r>
              <a:rPr lang="it-IT" b="1" dirty="0"/>
              <a:t>2. </a:t>
            </a:r>
            <a:r>
              <a:rPr lang="it-IT" b="1" dirty="0" err="1"/>
              <a:t>Knightlab</a:t>
            </a:r>
            <a:r>
              <a:rPr lang="it-IT" b="1" dirty="0"/>
              <a:t>: </a:t>
            </a:r>
            <a:r>
              <a:rPr lang="it-IT" b="1" dirty="0">
                <a:hlinkClick r:id="rId5"/>
              </a:rPr>
              <a:t>Il Giardino delle delizie di Hieronymus Bosh</a:t>
            </a:r>
            <a:endParaRPr lang="it-IT" b="1" dirty="0"/>
          </a:p>
        </p:txBody>
      </p:sp>
    </p:spTree>
    <p:extLst>
      <p:ext uri="{BB962C8B-B14F-4D97-AF65-F5344CB8AC3E}">
        <p14:creationId xmlns:p14="http://schemas.microsoft.com/office/powerpoint/2010/main" val="351999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17489" y="217250"/>
            <a:ext cx="10970085" cy="910779"/>
          </a:xfrm>
        </p:spPr>
        <p:txBody>
          <a:bodyPr>
            <a:normAutofit/>
          </a:bodyPr>
          <a:lstStyle/>
          <a:p>
            <a:r>
              <a:rPr lang="it-IT" sz="3600" b="1" i="1" dirty="0" smtClean="0">
                <a:effectLst/>
              </a:rPr>
              <a:t>Strumenti: </a:t>
            </a:r>
            <a:r>
              <a:rPr lang="it-IT" sz="3600" b="1" i="1" dirty="0" err="1" smtClean="0">
                <a:effectLst/>
              </a:rPr>
              <a:t>Transmedia</a:t>
            </a:r>
            <a:r>
              <a:rPr lang="it-IT" sz="3600" b="1" i="1" dirty="0" smtClean="0">
                <a:effectLst/>
              </a:rPr>
              <a:t> </a:t>
            </a:r>
            <a:r>
              <a:rPr lang="it-IT" sz="3600" b="1" i="1" dirty="0" err="1" smtClean="0">
                <a:effectLst/>
              </a:rPr>
              <a:t>storytelling</a:t>
            </a:r>
            <a:endParaRPr lang="it-IT" b="1" dirty="0"/>
          </a:p>
        </p:txBody>
      </p:sp>
      <p:graphicFrame>
        <p:nvGraphicFramePr>
          <p:cNvPr id="14" name="Tabel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1656256"/>
              </p:ext>
            </p:extLst>
          </p:nvPr>
        </p:nvGraphicFramePr>
        <p:xfrm>
          <a:off x="113862" y="1129862"/>
          <a:ext cx="6691586" cy="557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691586"/>
              </a:tblGrid>
              <a:tr h="4983655">
                <a:tc>
                  <a:txBody>
                    <a:bodyPr/>
                    <a:lstStyle/>
                    <a:p>
                      <a:pPr marL="571500" indent="-571500" hangingPunct="0">
                        <a:buFontTx/>
                        <a:buChar char="-"/>
                      </a:pPr>
                      <a:endParaRPr lang="it-IT" sz="3600" baseline="0" dirty="0" smtClean="0">
                        <a:hlinkClick r:id="rId2"/>
                      </a:endParaRPr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r>
                        <a:rPr lang="it-IT" sz="3600" baseline="0" dirty="0" err="1" smtClean="0">
                          <a:hlinkClick r:id="rId3"/>
                        </a:rPr>
                        <a:t>Storify</a:t>
                      </a:r>
                      <a:endParaRPr lang="it-IT" sz="3600" baseline="0" dirty="0" smtClean="0"/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endParaRPr lang="it-IT" sz="3600" baseline="0" dirty="0" smtClean="0"/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r>
                        <a:rPr lang="it-IT" sz="3600" baseline="0" dirty="0" err="1" smtClean="0">
                          <a:hlinkClick r:id="rId4"/>
                        </a:rPr>
                        <a:t>Capzies</a:t>
                      </a:r>
                      <a:endParaRPr lang="it-IT" sz="3600" baseline="0" dirty="0" smtClean="0"/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endParaRPr lang="it-IT" sz="3600" baseline="0" dirty="0" smtClean="0"/>
                    </a:p>
                    <a:p>
                      <a:pPr marL="742950" indent="-742950" hangingPunct="0">
                        <a:buFont typeface="+mj-lt"/>
                        <a:buAutoNum type="arabicPeriod"/>
                      </a:pPr>
                      <a:r>
                        <a:rPr lang="it-IT" sz="3600" baseline="0" dirty="0" err="1" smtClean="0">
                          <a:hlinkClick r:id="rId5"/>
                        </a:rPr>
                        <a:t>Prezi</a:t>
                      </a:r>
                      <a:endParaRPr lang="it-IT" sz="3600" baseline="0" dirty="0" smtClean="0"/>
                    </a:p>
                    <a:p>
                      <a:pPr marL="571500" indent="-571500" hangingPunct="0">
                        <a:buFontTx/>
                        <a:buChar char="-"/>
                      </a:pPr>
                      <a:endParaRPr lang="it-IT" sz="3600" baseline="0" dirty="0" smtClean="0"/>
                    </a:p>
                    <a:p>
                      <a:pPr marL="571500" indent="-571500" hangingPunct="0">
                        <a:buFontTx/>
                        <a:buChar char="-"/>
                      </a:pPr>
                      <a:endParaRPr lang="it-IT" sz="3600" baseline="0" dirty="0" smtClean="0"/>
                    </a:p>
                    <a:p>
                      <a:pPr marL="571500" indent="-571500" hangingPunct="0">
                        <a:buFontTx/>
                        <a:buChar char="-"/>
                      </a:pPr>
                      <a:endParaRPr lang="it-IT" sz="3600" baseline="0" dirty="0" smtClean="0"/>
                    </a:p>
                    <a:p>
                      <a:pPr marL="571500" indent="-571500" hangingPunct="0">
                        <a:buFontTx/>
                        <a:buChar char="-"/>
                      </a:pPr>
                      <a:endParaRPr lang="it-IT" sz="3600" baseline="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CasellaDiTesto 3"/>
          <p:cNvSpPr txBox="1"/>
          <p:nvPr/>
        </p:nvSpPr>
        <p:spPr>
          <a:xfrm>
            <a:off x="8206828" y="1112345"/>
            <a:ext cx="2338550" cy="26776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1200" b="1" i="1" dirty="0" smtClean="0"/>
              <a:t>“realizzare </a:t>
            </a:r>
            <a:r>
              <a:rPr lang="it-IT" sz="1200" b="1" i="1" dirty="0"/>
              <a:t>una storia organizzando in un ambiente, modellato sulla Rivista di news o sulla </a:t>
            </a:r>
            <a:r>
              <a:rPr lang="it-IT" sz="1200" b="1" i="1" dirty="0" smtClean="0"/>
              <a:t>Presentazione di </a:t>
            </a:r>
            <a:r>
              <a:rPr lang="it-IT" sz="1200" b="1" i="1" dirty="0"/>
              <a:t>risorse reperibili sul web di vario formato</a:t>
            </a:r>
            <a:r>
              <a:rPr lang="it-IT" sz="1200" b="1" dirty="0"/>
              <a:t> (immagini, video, animazioni, testi, suoni, musiche, news, ecc.), relative ad un dato vento o tema o problema o personaggio, in modo da ottenere un </a:t>
            </a:r>
            <a:r>
              <a:rPr lang="it-IT" sz="1200" b="1" i="1" dirty="0"/>
              <a:t>racconto multimediale e </a:t>
            </a:r>
            <a:r>
              <a:rPr lang="it-IT" sz="1200" b="1" i="1" dirty="0" smtClean="0"/>
              <a:t>ipertestuale”</a:t>
            </a:r>
            <a:r>
              <a:rPr lang="it-IT" sz="1200" b="1" dirty="0" smtClean="0"/>
              <a:t> </a:t>
            </a:r>
            <a:endParaRPr lang="it-IT" sz="1200" b="1" dirty="0"/>
          </a:p>
        </p:txBody>
      </p:sp>
      <p:sp>
        <p:nvSpPr>
          <p:cNvPr id="5" name="CasellaDiTesto 4"/>
          <p:cNvSpPr txBox="1"/>
          <p:nvPr/>
        </p:nvSpPr>
        <p:spPr>
          <a:xfrm>
            <a:off x="8198070" y="3915104"/>
            <a:ext cx="3713654" cy="20313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ESEMPI</a:t>
            </a:r>
          </a:p>
          <a:p>
            <a:pPr algn="ctr"/>
            <a:endParaRPr lang="it-IT" b="1" dirty="0" smtClean="0"/>
          </a:p>
          <a:p>
            <a:r>
              <a:rPr lang="it-IT" b="1" dirty="0" smtClean="0"/>
              <a:t>1</a:t>
            </a:r>
            <a:r>
              <a:rPr lang="it-IT" dirty="0" smtClean="0">
                <a:hlinkClick r:id="rId6"/>
              </a:rPr>
              <a:t>La </a:t>
            </a:r>
            <a:r>
              <a:rPr lang="it-IT" dirty="0">
                <a:hlinkClick r:id="rId6"/>
              </a:rPr>
              <a:t>scuola durante il regime fascista</a:t>
            </a:r>
            <a:r>
              <a:rPr lang="it-IT" dirty="0"/>
              <a:t/>
            </a:r>
            <a:br>
              <a:rPr lang="it-IT" dirty="0"/>
            </a:br>
            <a:r>
              <a:rPr lang="it-IT" b="1" dirty="0"/>
              <a:t>2.</a:t>
            </a:r>
            <a:r>
              <a:rPr lang="it-IT" dirty="0"/>
              <a:t> </a:t>
            </a:r>
            <a:endParaRPr lang="it-IT" dirty="0" smtClean="0"/>
          </a:p>
          <a:p>
            <a:r>
              <a:rPr lang="it-IT" dirty="0" smtClean="0">
                <a:hlinkClick r:id="rId7"/>
              </a:rPr>
              <a:t>La </a:t>
            </a:r>
            <a:r>
              <a:rPr lang="it-IT" dirty="0">
                <a:hlinkClick r:id="rId7"/>
              </a:rPr>
              <a:t>storia e le storie</a:t>
            </a:r>
            <a:endParaRPr lang="it-IT" b="1" dirty="0" smtClean="0"/>
          </a:p>
        </p:txBody>
      </p:sp>
    </p:spTree>
    <p:extLst>
      <p:ext uri="{BB962C8B-B14F-4D97-AF65-F5344CB8AC3E}">
        <p14:creationId xmlns:p14="http://schemas.microsoft.com/office/powerpoint/2010/main" val="1128080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17489" y="217250"/>
            <a:ext cx="10970085" cy="910779"/>
          </a:xfrm>
        </p:spPr>
        <p:txBody>
          <a:bodyPr>
            <a:normAutofit/>
          </a:bodyPr>
          <a:lstStyle/>
          <a:p>
            <a:r>
              <a:rPr lang="it-IT" sz="3600" b="1" i="1" dirty="0" smtClean="0">
                <a:effectLst/>
              </a:rPr>
              <a:t>Strumenti: Visual </a:t>
            </a:r>
            <a:r>
              <a:rPr lang="it-IT" sz="3600" b="1" i="1" dirty="0" err="1" smtClean="0">
                <a:effectLst/>
              </a:rPr>
              <a:t>StorytellinG</a:t>
            </a:r>
            <a:endParaRPr lang="it-IT" b="1" dirty="0"/>
          </a:p>
        </p:txBody>
      </p:sp>
      <p:graphicFrame>
        <p:nvGraphicFramePr>
          <p:cNvPr id="14" name="Tabel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785041"/>
              </p:ext>
            </p:extLst>
          </p:nvPr>
        </p:nvGraphicFramePr>
        <p:xfrm>
          <a:off x="131380" y="989724"/>
          <a:ext cx="5526689" cy="5658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6689"/>
              </a:tblGrid>
              <a:tr h="5658069">
                <a:tc>
                  <a:txBody>
                    <a:bodyPr/>
                    <a:lstStyle/>
                    <a:p>
                      <a:pPr marL="514350" indent="-514350" hangingPunct="0">
                        <a:buFontTx/>
                        <a:buAutoNum type="arabicPeriod"/>
                      </a:pPr>
                      <a:r>
                        <a:rPr lang="it-IT" sz="3000" dirty="0" smtClean="0">
                          <a:hlinkClick r:id="rId2"/>
                        </a:rPr>
                        <a:t>Thinglink</a:t>
                      </a:r>
                      <a:r>
                        <a:rPr lang="it-IT" sz="3000" dirty="0" smtClean="0"/>
                        <a:t>: immagini interattive</a:t>
                      </a:r>
                    </a:p>
                    <a:p>
                      <a:pPr marL="514350" indent="-514350" hangingPunct="0">
                        <a:buFontTx/>
                        <a:buAutoNum type="arabicPeriod"/>
                      </a:pPr>
                      <a:r>
                        <a:rPr lang="it-IT" sz="3000" dirty="0" smtClean="0">
                          <a:hlinkClick r:id="rId2"/>
                        </a:rPr>
                        <a:t>Narrable</a:t>
                      </a:r>
                      <a:r>
                        <a:rPr lang="it-IT" sz="3000" dirty="0" smtClean="0"/>
                        <a:t>: immagini accompagnate da commento audio registrato</a:t>
                      </a:r>
                    </a:p>
                    <a:p>
                      <a:pPr marL="514350" indent="-514350" hangingPunct="0">
                        <a:buFontTx/>
                        <a:buAutoNum type="arabicPeriod"/>
                      </a:pPr>
                      <a:r>
                        <a:rPr lang="it-IT" sz="3000" dirty="0" smtClean="0">
                          <a:hlinkClick r:id="rId3"/>
                        </a:rPr>
                        <a:t>Meograph</a:t>
                      </a:r>
                      <a:r>
                        <a:rPr lang="it-IT" sz="3000" dirty="0" smtClean="0"/>
                        <a:t>: storie in forma di </a:t>
                      </a:r>
                      <a:r>
                        <a:rPr lang="it-IT" sz="3000" dirty="0" err="1" smtClean="0"/>
                        <a:t>slideshow</a:t>
                      </a:r>
                      <a:r>
                        <a:rPr lang="it-IT" sz="3000" dirty="0" smtClean="0"/>
                        <a:t>, con video, animazioni, link e registrazione voce</a:t>
                      </a:r>
                    </a:p>
                    <a:p>
                      <a:pPr marL="514350" indent="-514350" hangingPunct="0">
                        <a:buFontTx/>
                        <a:buAutoNum type="arabicPeriod"/>
                      </a:pPr>
                      <a:r>
                        <a:rPr lang="it-IT" sz="3000" dirty="0" smtClean="0">
                          <a:hlinkClick r:id="rId4"/>
                        </a:rPr>
                        <a:t>Pinterest</a:t>
                      </a:r>
                      <a:r>
                        <a:rPr lang="it-IT" sz="3000" dirty="0" smtClean="0"/>
                        <a:t>: raccolte di immagini con didascalie</a:t>
                      </a:r>
                      <a:endParaRPr lang="it-IT" sz="3000" baseline="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asellaDiTesto 4"/>
          <p:cNvSpPr txBox="1"/>
          <p:nvPr/>
        </p:nvSpPr>
        <p:spPr>
          <a:xfrm>
            <a:off x="6621519" y="2286001"/>
            <a:ext cx="5080000" cy="17543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ESEMPI</a:t>
            </a:r>
          </a:p>
          <a:p>
            <a:pPr algn="ctr"/>
            <a:endParaRPr lang="it-IT" b="1" dirty="0" smtClean="0"/>
          </a:p>
          <a:p>
            <a:r>
              <a:rPr lang="it-IT" b="1" dirty="0"/>
              <a:t>1.</a:t>
            </a:r>
            <a:r>
              <a:rPr lang="it-IT" dirty="0"/>
              <a:t> </a:t>
            </a:r>
            <a:r>
              <a:rPr lang="it-IT" dirty="0">
                <a:hlinkClick r:id="rId5"/>
              </a:rPr>
              <a:t>La guerra civile americana</a:t>
            </a:r>
            <a:r>
              <a:rPr lang="it-IT" dirty="0"/>
              <a:t/>
            </a:r>
            <a:br>
              <a:rPr lang="it-IT" dirty="0"/>
            </a:br>
            <a:r>
              <a:rPr lang="it-IT" b="1" dirty="0"/>
              <a:t>2.</a:t>
            </a:r>
            <a:r>
              <a:rPr lang="it-IT" dirty="0"/>
              <a:t> </a:t>
            </a:r>
            <a:r>
              <a:rPr lang="it-IT" dirty="0">
                <a:hlinkClick r:id="rId6"/>
              </a:rPr>
              <a:t>Narrable</a:t>
            </a:r>
            <a:r>
              <a:rPr lang="it-IT" dirty="0"/>
              <a:t/>
            </a:r>
            <a:br>
              <a:rPr lang="it-IT" dirty="0"/>
            </a:br>
            <a:r>
              <a:rPr lang="it-IT" b="1" dirty="0"/>
              <a:t>3.</a:t>
            </a:r>
            <a:r>
              <a:rPr lang="it-IT" dirty="0"/>
              <a:t> </a:t>
            </a:r>
            <a:r>
              <a:rPr lang="it-IT" dirty="0" err="1"/>
              <a:t>Meograph</a:t>
            </a:r>
            <a:r>
              <a:rPr lang="it-IT" dirty="0"/>
              <a:t>: </a:t>
            </a:r>
            <a:r>
              <a:rPr lang="it-IT" dirty="0">
                <a:hlinkClick r:id="rId7"/>
              </a:rPr>
              <a:t>Rise and Fall of Roman Empire</a:t>
            </a:r>
            <a:r>
              <a:rPr lang="it-IT" dirty="0"/>
              <a:t/>
            </a:r>
            <a:br>
              <a:rPr lang="it-IT" dirty="0"/>
            </a:br>
            <a:r>
              <a:rPr lang="it-IT" b="1" dirty="0"/>
              <a:t>4.</a:t>
            </a:r>
            <a:r>
              <a:rPr lang="it-IT" dirty="0"/>
              <a:t> </a:t>
            </a:r>
            <a:r>
              <a:rPr lang="it-IT" dirty="0" err="1"/>
              <a:t>Pinterest</a:t>
            </a:r>
            <a:r>
              <a:rPr lang="it-IT" dirty="0"/>
              <a:t>, </a:t>
            </a:r>
            <a:r>
              <a:rPr lang="it-IT" dirty="0">
                <a:hlinkClick r:id="rId8"/>
              </a:rPr>
              <a:t>L’aula del XXI secolo</a:t>
            </a:r>
            <a:endParaRPr lang="it-IT" b="1" dirty="0" smtClean="0"/>
          </a:p>
        </p:txBody>
      </p:sp>
    </p:spTree>
    <p:extLst>
      <p:ext uri="{BB962C8B-B14F-4D97-AF65-F5344CB8AC3E}">
        <p14:creationId xmlns:p14="http://schemas.microsoft.com/office/powerpoint/2010/main" val="393874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64938" y="-133095"/>
            <a:ext cx="10970085" cy="910779"/>
          </a:xfrm>
        </p:spPr>
        <p:txBody>
          <a:bodyPr>
            <a:normAutofit/>
          </a:bodyPr>
          <a:lstStyle/>
          <a:p>
            <a:r>
              <a:rPr lang="it-IT" sz="3600" b="1" i="1" dirty="0" smtClean="0">
                <a:effectLst/>
              </a:rPr>
              <a:t>Strumenti: VIDEO </a:t>
            </a:r>
            <a:r>
              <a:rPr lang="it-IT" sz="3600" b="1" i="1" dirty="0" err="1" smtClean="0">
                <a:effectLst/>
              </a:rPr>
              <a:t>StorytellinG</a:t>
            </a:r>
            <a:endParaRPr lang="it-IT" b="1" dirty="0"/>
          </a:p>
        </p:txBody>
      </p:sp>
      <p:graphicFrame>
        <p:nvGraphicFramePr>
          <p:cNvPr id="14" name="Tabel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3492539"/>
              </p:ext>
            </p:extLst>
          </p:nvPr>
        </p:nvGraphicFramePr>
        <p:xfrm>
          <a:off x="131380" y="989724"/>
          <a:ext cx="5526689" cy="56580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26689"/>
              </a:tblGrid>
              <a:tr h="5658069">
                <a:tc>
                  <a:txBody>
                    <a:bodyPr/>
                    <a:lstStyle/>
                    <a:p>
                      <a:pPr marL="514350" indent="-514350" hangingPunct="0">
                        <a:buFontTx/>
                        <a:buAutoNum type="arabicPeriod"/>
                      </a:pPr>
                      <a:r>
                        <a:rPr lang="it-IT" sz="3200" dirty="0" smtClean="0"/>
                        <a:t> </a:t>
                      </a:r>
                      <a:r>
                        <a:rPr lang="it-IT" sz="3200" dirty="0" smtClean="0">
                          <a:hlinkClick r:id="rId2"/>
                        </a:rPr>
                        <a:t>Metta</a:t>
                      </a:r>
                      <a:endParaRPr lang="it-IT" sz="3200" dirty="0" smtClean="0"/>
                    </a:p>
                    <a:p>
                      <a:pPr marL="514350" indent="-514350" hangingPunct="0">
                        <a:buFontTx/>
                        <a:buAutoNum type="arabicPeriod"/>
                      </a:pPr>
                      <a:endParaRPr lang="it-IT" sz="3200" dirty="0" smtClean="0"/>
                    </a:p>
                    <a:p>
                      <a:pPr marL="514350" indent="-514350" hangingPunct="0">
                        <a:buFontTx/>
                        <a:buAutoNum type="arabicPeriod"/>
                      </a:pPr>
                      <a:r>
                        <a:rPr lang="it-IT" sz="3200" dirty="0" smtClean="0">
                          <a:hlinkClick r:id="rId3"/>
                        </a:rPr>
                        <a:t>ShortHand</a:t>
                      </a:r>
                      <a:endParaRPr lang="it-IT" sz="3200" dirty="0" smtClean="0"/>
                    </a:p>
                    <a:p>
                      <a:pPr marL="514350" indent="-514350" hangingPunct="0">
                        <a:buFontTx/>
                        <a:buAutoNum type="arabicPeriod"/>
                      </a:pPr>
                      <a:endParaRPr lang="it-IT" sz="3200" dirty="0" smtClean="0">
                        <a:hlinkClick r:id="rId4"/>
                      </a:endParaRPr>
                    </a:p>
                    <a:p>
                      <a:pPr marL="514350" indent="-514350" hangingPunct="0">
                        <a:buFontTx/>
                        <a:buAutoNum type="arabicPeriod"/>
                      </a:pPr>
                      <a:r>
                        <a:rPr lang="it-IT" sz="3200" dirty="0" smtClean="0">
                          <a:hlinkClick r:id="rId4"/>
                        </a:rPr>
                        <a:t>Zentrick</a:t>
                      </a:r>
                      <a:endParaRPr lang="it-IT" sz="3200" dirty="0" smtClean="0"/>
                    </a:p>
                    <a:p>
                      <a:pPr marL="514350" indent="-514350" hangingPunct="0">
                        <a:buFontTx/>
                        <a:buAutoNum type="arabicPeriod"/>
                      </a:pPr>
                      <a:endParaRPr lang="it-IT" sz="3200" dirty="0" smtClean="0"/>
                    </a:p>
                    <a:p>
                      <a:pPr marL="514350" indent="-514350" hangingPunct="0">
                        <a:buFontTx/>
                        <a:buAutoNum type="arabicPeriod"/>
                      </a:pPr>
                      <a:r>
                        <a:rPr lang="it-IT" sz="3200" dirty="0" smtClean="0">
                          <a:hlinkClick r:id="rId5"/>
                        </a:rPr>
                        <a:t>Popcorn Maker</a:t>
                      </a:r>
                      <a:endParaRPr lang="it-IT" sz="3200" dirty="0" smtClean="0"/>
                    </a:p>
                    <a:p>
                      <a:pPr marL="514350" indent="-514350" hangingPunct="0">
                        <a:buFontTx/>
                        <a:buAutoNum type="arabicPeriod"/>
                      </a:pPr>
                      <a:endParaRPr lang="it-IT" sz="3200" dirty="0" smtClean="0"/>
                    </a:p>
                    <a:p>
                      <a:pPr marL="514350" indent="-514350" hangingPunct="0">
                        <a:buFontTx/>
                        <a:buAutoNum type="arabicPeriod"/>
                      </a:pPr>
                      <a:r>
                        <a:rPr lang="it-IT" sz="3200" dirty="0" smtClean="0">
                          <a:hlinkClick r:id="rId6"/>
                        </a:rPr>
                        <a:t>Storygami</a:t>
                      </a:r>
                      <a:endParaRPr lang="it-IT" sz="3200" dirty="0" smtClean="0"/>
                    </a:p>
                    <a:p>
                      <a:pPr marL="0" indent="0" hangingPunct="0">
                        <a:buFontTx/>
                        <a:buNone/>
                      </a:pPr>
                      <a:endParaRPr lang="it-IT" sz="3200" baseline="0" dirty="0" smtClean="0"/>
                    </a:p>
                    <a:p>
                      <a:pPr marL="0" indent="0" hangingPunct="0">
                        <a:buFontTx/>
                        <a:buNone/>
                      </a:pPr>
                      <a:r>
                        <a:rPr lang="it-IT" sz="3200" baseline="0" dirty="0" smtClean="0"/>
                        <a:t>6. </a:t>
                      </a:r>
                      <a:r>
                        <a:rPr lang="it-IT" sz="3200" baseline="0" dirty="0" err="1" smtClean="0">
                          <a:hlinkClick r:id="rId7"/>
                        </a:rPr>
                        <a:t>Videoant</a:t>
                      </a:r>
                      <a:endParaRPr lang="it-IT" sz="3000" baseline="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CasellaDiTesto 4"/>
          <p:cNvSpPr txBox="1"/>
          <p:nvPr/>
        </p:nvSpPr>
        <p:spPr>
          <a:xfrm>
            <a:off x="6621519" y="2286001"/>
            <a:ext cx="5080000" cy="175432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Bibliografia</a:t>
            </a:r>
          </a:p>
          <a:p>
            <a:pPr algn="ctr"/>
            <a:endParaRPr lang="it-IT" b="1" dirty="0" smtClean="0"/>
          </a:p>
          <a:p>
            <a:r>
              <a:rPr lang="it-IT" b="1" dirty="0">
                <a:hlinkClick r:id="rId8"/>
              </a:rPr>
              <a:t>I Video nella Didattica - Seconda Parte: Creare e Gestire Lezioni, </a:t>
            </a:r>
            <a:r>
              <a:rPr lang="it-IT" b="1" dirty="0" err="1">
                <a:hlinkClick r:id="rId8"/>
              </a:rPr>
              <a:t>Quizzes</a:t>
            </a:r>
            <a:r>
              <a:rPr lang="it-IT" b="1" dirty="0">
                <a:hlinkClick r:id="rId8"/>
              </a:rPr>
              <a:t>, Discussioni con i Video</a:t>
            </a:r>
            <a:endParaRPr lang="it-IT" b="1" dirty="0"/>
          </a:p>
          <a:p>
            <a:endParaRPr lang="it-IT" b="1" dirty="0" smtClean="0"/>
          </a:p>
        </p:txBody>
      </p:sp>
    </p:spTree>
    <p:extLst>
      <p:ext uri="{BB962C8B-B14F-4D97-AF65-F5344CB8AC3E}">
        <p14:creationId xmlns:p14="http://schemas.microsoft.com/office/powerpoint/2010/main" val="1260572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64938" y="-133095"/>
            <a:ext cx="10970085" cy="910779"/>
          </a:xfrm>
        </p:spPr>
        <p:txBody>
          <a:bodyPr>
            <a:normAutofit/>
          </a:bodyPr>
          <a:lstStyle/>
          <a:p>
            <a:r>
              <a:rPr lang="it-IT" sz="3600" b="1" i="1" dirty="0" smtClean="0">
                <a:effectLst/>
              </a:rPr>
              <a:t>Un  vero gioiellino…</a:t>
            </a:r>
            <a:endParaRPr lang="it-IT" b="1" dirty="0"/>
          </a:p>
        </p:txBody>
      </p:sp>
      <p:pic>
        <p:nvPicPr>
          <p:cNvPr id="5" name="Immagine 4" descr="Schermata 2015-03-17 alle 10.48.19.png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594" y="1671121"/>
            <a:ext cx="10058400" cy="3996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012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688123"/>
          </a:xfrm>
        </p:spPr>
        <p:txBody>
          <a:bodyPr/>
          <a:lstStyle/>
          <a:p>
            <a:r>
              <a:rPr lang="it-IT" b="1" dirty="0" smtClean="0"/>
              <a:t>Word processor: LA revisione è fase costitutiva </a:t>
            </a:r>
            <a:br>
              <a:rPr lang="it-IT" b="1" dirty="0" smtClean="0"/>
            </a:br>
            <a:r>
              <a:rPr lang="it-IT" b="1" dirty="0" smtClean="0"/>
              <a:t>del processo di scrittura</a:t>
            </a:r>
            <a:endParaRPr lang="it-IT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688123"/>
            <a:ext cx="4684542" cy="2546252"/>
          </a:xfrm>
        </p:spPr>
        <p:txBody>
          <a:bodyPr>
            <a:normAutofit fontScale="92500"/>
          </a:bodyPr>
          <a:lstStyle/>
          <a:p>
            <a:r>
              <a:rPr lang="it-IT" sz="3200" b="1" dirty="0" smtClean="0"/>
              <a:t>Commenti</a:t>
            </a:r>
          </a:p>
          <a:p>
            <a:r>
              <a:rPr lang="it-IT" sz="3200" b="1" dirty="0" smtClean="0"/>
              <a:t>Confronto versioni</a:t>
            </a:r>
          </a:p>
          <a:p>
            <a:r>
              <a:rPr lang="it-IT" sz="3200" b="1" dirty="0" smtClean="0"/>
              <a:t>Strumenti «Redazionali» </a:t>
            </a:r>
            <a:br>
              <a:rPr lang="it-IT" sz="3200" b="1" dirty="0" smtClean="0"/>
            </a:br>
            <a:r>
              <a:rPr lang="it-IT" sz="3200" b="1" dirty="0" smtClean="0"/>
              <a:t>di revisione</a:t>
            </a:r>
            <a:endParaRPr lang="it-IT" sz="3200" b="1" dirty="0"/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34375"/>
            <a:ext cx="12245282" cy="2194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45064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688123"/>
          </a:xfrm>
        </p:spPr>
        <p:txBody>
          <a:bodyPr/>
          <a:lstStyle/>
          <a:p>
            <a:r>
              <a:rPr lang="it-IT" b="1" dirty="0" smtClean="0"/>
              <a:t>Google </a:t>
            </a:r>
            <a:r>
              <a:rPr lang="it-IT" b="1" dirty="0" err="1" smtClean="0"/>
              <a:t>documents</a:t>
            </a:r>
            <a:r>
              <a:rPr lang="it-IT" b="1" dirty="0" smtClean="0"/>
              <a:t> (</a:t>
            </a:r>
            <a:r>
              <a:rPr lang="it-IT" b="1" i="1" dirty="0" smtClean="0"/>
              <a:t>et </a:t>
            </a:r>
            <a:r>
              <a:rPr lang="it-IT" b="1" i="1" dirty="0" err="1" smtClean="0"/>
              <a:t>similia</a:t>
            </a:r>
            <a:r>
              <a:rPr lang="it-IT" b="1" dirty="0" smtClean="0"/>
              <a:t>): produzione condivisa e monitorata di testi - 1</a:t>
            </a:r>
            <a:endParaRPr lang="it-IT" b="1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58" y="1406769"/>
            <a:ext cx="10887958" cy="5161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7346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1688123"/>
          </a:xfrm>
        </p:spPr>
        <p:txBody>
          <a:bodyPr/>
          <a:lstStyle/>
          <a:p>
            <a:r>
              <a:rPr lang="it-IT" b="1" dirty="0" smtClean="0"/>
              <a:t>Google </a:t>
            </a:r>
            <a:r>
              <a:rPr lang="it-IT" b="1" dirty="0" err="1" smtClean="0"/>
              <a:t>documents</a:t>
            </a:r>
            <a:r>
              <a:rPr lang="it-IT" b="1" dirty="0" smtClean="0"/>
              <a:t> (</a:t>
            </a:r>
            <a:r>
              <a:rPr lang="it-IT" b="1" i="1" dirty="0" smtClean="0"/>
              <a:t>et </a:t>
            </a:r>
            <a:r>
              <a:rPr lang="it-IT" b="1" i="1" dirty="0" err="1" smtClean="0"/>
              <a:t>similia</a:t>
            </a:r>
            <a:r>
              <a:rPr lang="it-IT" b="1" dirty="0" smtClean="0"/>
              <a:t>): produzione condivisa e monitorata di testi - 2</a:t>
            </a:r>
            <a:endParaRPr lang="it-IT" b="1" dirty="0"/>
          </a:p>
        </p:txBody>
      </p:sp>
      <p:pic>
        <p:nvPicPr>
          <p:cNvPr id="7" name="Immagin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858" y="1473177"/>
            <a:ext cx="10887958" cy="5028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90071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76493" y="0"/>
            <a:ext cx="11304284" cy="1019404"/>
          </a:xfrm>
        </p:spPr>
        <p:txBody>
          <a:bodyPr>
            <a:normAutofit fontScale="90000"/>
          </a:bodyPr>
          <a:lstStyle/>
          <a:p>
            <a:r>
              <a:rPr lang="it-IT" sz="3600" b="1" i="1" dirty="0" err="1" smtClean="0">
                <a:effectLst/>
              </a:rPr>
              <a:t>BlogginG</a:t>
            </a:r>
            <a:r>
              <a:rPr lang="it-IT" b="1" dirty="0">
                <a:effectLst/>
              </a:rPr>
              <a:t/>
            </a:r>
            <a:br>
              <a:rPr lang="it-IT" b="1" dirty="0">
                <a:effectLst/>
              </a:rPr>
            </a:br>
            <a:endParaRPr lang="it-IT" b="1" dirty="0"/>
          </a:p>
        </p:txBody>
      </p:sp>
      <p:pic>
        <p:nvPicPr>
          <p:cNvPr id="2050" name="Picture 2" descr="http://static.support.register.it/wp-content/uploads/sites/3/2014/04/wplogoblue-stacked-rgb.pn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967" y="1019404"/>
            <a:ext cx="2097673" cy="149773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0630" y="987311"/>
            <a:ext cx="7592485" cy="5458587"/>
          </a:xfrm>
          <a:prstGeom prst="rect">
            <a:avLst/>
          </a:prstGeom>
        </p:spPr>
      </p:pic>
      <p:pic>
        <p:nvPicPr>
          <p:cNvPr id="1028" name="Picture 4" descr="http://www.amarketingblog.it/wp-content/uploads/2014/07/blogspot-spam.jpg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41" y="2946111"/>
            <a:ext cx="2814327" cy="1634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encrypted-tbn1.gstatic.com/images?q=tbn:ANd9GcSj92rqYqz_EtnWKH4TQImJg_t2G4nCnlcRs2po7gUe2RZRMXJxug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844" y="4829937"/>
            <a:ext cx="1506970" cy="1677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035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0" y="2196621"/>
            <a:ext cx="6358805" cy="2385390"/>
          </a:xfrm>
        </p:spPr>
        <p:txBody>
          <a:bodyPr>
            <a:normAutofit/>
          </a:bodyPr>
          <a:lstStyle/>
          <a:p>
            <a:r>
              <a:rPr lang="it-IT" sz="3600" b="1" dirty="0" err="1" smtClean="0">
                <a:hlinkClick r:id="rId2"/>
              </a:rPr>
              <a:t>Storytelling</a:t>
            </a:r>
            <a:endParaRPr lang="it-IT" sz="3600" b="1" dirty="0" smtClean="0">
              <a:hlinkClick r:id="rId2"/>
            </a:endParaRPr>
          </a:p>
          <a:p>
            <a:r>
              <a:rPr lang="it-IT" sz="3600" b="1" dirty="0" smtClean="0">
                <a:hlinkClick r:id="rId2"/>
              </a:rPr>
              <a:t>Digitale</a:t>
            </a:r>
            <a:endParaRPr lang="it-IT" sz="3600" b="1" dirty="0" smtClean="0"/>
          </a:p>
        </p:txBody>
      </p:sp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69670" y="1487266"/>
            <a:ext cx="6151212" cy="3961380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6833381" y="5417919"/>
            <a:ext cx="42837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200" b="1" dirty="0" smtClean="0"/>
              <a:t>(</a:t>
            </a:r>
            <a:r>
              <a:rPr lang="it-IT" sz="1200" b="1" dirty="0" err="1" smtClean="0"/>
              <a:t>Rosenfeld</a:t>
            </a:r>
            <a:r>
              <a:rPr lang="it-IT" sz="1200" b="1" dirty="0" smtClean="0"/>
              <a:t> media – </a:t>
            </a:r>
            <a:r>
              <a:rPr lang="it-IT" sz="1200" b="1" dirty="0" err="1" smtClean="0"/>
              <a:t>flickr.com</a:t>
            </a:r>
            <a:r>
              <a:rPr lang="it-IT" sz="1200" b="1" dirty="0" smtClean="0"/>
              <a:t>; </a:t>
            </a:r>
            <a:r>
              <a:rPr lang="it-IT" sz="1200" b="1" dirty="0" err="1" smtClean="0"/>
              <a:t>Attribution</a:t>
            </a:r>
            <a:r>
              <a:rPr lang="it-IT" sz="1200" b="1" dirty="0" smtClean="0"/>
              <a:t> 2.0 </a:t>
            </a:r>
            <a:r>
              <a:rPr lang="it-IT" sz="1200" b="1" dirty="0" err="1" smtClean="0"/>
              <a:t>Generic</a:t>
            </a:r>
            <a:r>
              <a:rPr lang="it-IT" sz="1200" b="1" dirty="0" smtClean="0"/>
              <a:t>)</a:t>
            </a:r>
            <a:endParaRPr lang="it-IT" sz="1200" b="1" dirty="0"/>
          </a:p>
        </p:txBody>
      </p:sp>
    </p:spTree>
    <p:extLst>
      <p:ext uri="{BB962C8B-B14F-4D97-AF65-F5344CB8AC3E}">
        <p14:creationId xmlns:p14="http://schemas.microsoft.com/office/powerpoint/2010/main" val="1002906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542" y="226911"/>
            <a:ext cx="3005539" cy="5414234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  <p:graphicFrame>
        <p:nvGraphicFramePr>
          <p:cNvPr id="2" name="Diagramma 1"/>
          <p:cNvGraphicFramePr/>
          <p:nvPr>
            <p:extLst/>
          </p:nvPr>
        </p:nvGraphicFramePr>
        <p:xfrm>
          <a:off x="1722511" y="1493004"/>
          <a:ext cx="3566941" cy="27132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833008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Schermata 2015-03-18 alle 16.58.4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6959" y="430924"/>
            <a:ext cx="7020910" cy="6127531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7238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779" y="367588"/>
            <a:ext cx="7330090" cy="6001082"/>
          </a:xfrm>
          <a:prstGeom prst="rect">
            <a:avLst/>
          </a:prstGeom>
          <a:ln w="254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8592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ete">
  <a:themeElements>
    <a:clrScheme name="Rete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F4B54B"/>
      </a:accent1>
      <a:accent2>
        <a:srgbClr val="A2C84E"/>
      </a:accent2>
      <a:accent3>
        <a:srgbClr val="4BC298"/>
      </a:accent3>
      <a:accent4>
        <a:srgbClr val="4CB5D3"/>
      </a:accent4>
      <a:accent5>
        <a:srgbClr val="9167E3"/>
      </a:accent5>
      <a:accent6>
        <a:srgbClr val="E05073"/>
      </a:accent6>
      <a:hlink>
        <a:srgbClr val="E19520"/>
      </a:hlink>
      <a:folHlink>
        <a:srgbClr val="E8B15D"/>
      </a:folHlink>
    </a:clrScheme>
    <a:fontScheme name="Rete">
      <a:maj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Re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DD1DAD52-B525-46B5-8E87-60EE23581B9C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TC103457485[[fn=Rete]]</Template>
  <TotalTime>891</TotalTime>
  <Words>375</Words>
  <Application>Microsoft Office PowerPoint</Application>
  <PresentationFormat>Widescreen</PresentationFormat>
  <Paragraphs>90</Paragraphs>
  <Slides>17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17</vt:i4>
      </vt:variant>
    </vt:vector>
  </HeadingPairs>
  <TitlesOfParts>
    <vt:vector size="21" baseType="lpstr">
      <vt:lpstr>Arial</vt:lpstr>
      <vt:lpstr>Calibri</vt:lpstr>
      <vt:lpstr>Century Gothic</vt:lpstr>
      <vt:lpstr>Rete</vt:lpstr>
      <vt:lpstr>Scrittura collaboRAtiva, Blogging e storytelling</vt:lpstr>
      <vt:lpstr>Word processor: LA revisione è fase costitutiva  del processo di scrittura</vt:lpstr>
      <vt:lpstr>Google documents (et similia): produzione condivisa e monitorata di testi - 1</vt:lpstr>
      <vt:lpstr>Google documents (et similia): produzione condivisa e monitorata di testi - 2</vt:lpstr>
      <vt:lpstr>BlogginG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Cos’è?</vt:lpstr>
      <vt:lpstr>CENNi agli schemi narrativi</vt:lpstr>
      <vt:lpstr>Strumenti: TIMELINE</vt:lpstr>
      <vt:lpstr>Strumenti: storymapping</vt:lpstr>
      <vt:lpstr>Strumenti: Transmedia storytelling</vt:lpstr>
      <vt:lpstr>Strumenti: Visual StorytellinG</vt:lpstr>
      <vt:lpstr>Strumenti: VIDEO StorytellinG</vt:lpstr>
      <vt:lpstr>Un  vero gioiellino…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Processo di scrittura e «word processing»</dc:title>
  <dc:creator>Marco Guastavigna</dc:creator>
  <cp:lastModifiedBy>Marco Guastavigna</cp:lastModifiedBy>
  <cp:revision>156</cp:revision>
  <dcterms:created xsi:type="dcterms:W3CDTF">2014-09-24T08:12:58Z</dcterms:created>
  <dcterms:modified xsi:type="dcterms:W3CDTF">2016-04-23T16:34:27Z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1599344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D6.2.0</vt:lpwstr>
  </property>
</Properties>
</file>