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534" r:id="rId1"/>
  </p:sldMasterIdLst>
  <p:sldIdLst>
    <p:sldId id="257" r:id="rId2"/>
    <p:sldId id="264" r:id="rId3"/>
    <p:sldId id="303" r:id="rId4"/>
    <p:sldId id="267" r:id="rId5"/>
    <p:sldId id="269" r:id="rId6"/>
    <p:sldId id="271" r:id="rId7"/>
    <p:sldId id="272" r:id="rId8"/>
    <p:sldId id="273" r:id="rId9"/>
    <p:sldId id="274" r:id="rId10"/>
    <p:sldId id="275" r:id="rId11"/>
    <p:sldId id="306" r:id="rId12"/>
    <p:sldId id="277" r:id="rId13"/>
    <p:sldId id="278" r:id="rId14"/>
    <p:sldId id="304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287" r:id="rId24"/>
    <p:sldId id="288" r:id="rId25"/>
    <p:sldId id="289" r:id="rId26"/>
    <p:sldId id="290" r:id="rId27"/>
    <p:sldId id="291" r:id="rId28"/>
    <p:sldId id="292" r:id="rId29"/>
    <p:sldId id="293" r:id="rId30"/>
    <p:sldId id="307" r:id="rId31"/>
    <p:sldId id="308" r:id="rId32"/>
    <p:sldId id="309" r:id="rId33"/>
    <p:sldId id="295" r:id="rId34"/>
    <p:sldId id="294" r:id="rId35"/>
  </p:sldIdLst>
  <p:sldSz cx="10080625" cy="7559675"/>
  <p:notesSz cx="7559675" cy="10691813"/>
  <p:defaultTextStyle>
    <a:defPPr>
      <a:defRPr lang="it-IT"/>
    </a:defPPr>
    <a:lvl1pPr marL="0" algn="l" defTabSz="4571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05" algn="l" defTabSz="4571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10" algn="l" defTabSz="4571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315" algn="l" defTabSz="4571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420" algn="l" defTabSz="4571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526" algn="l" defTabSz="4571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632" algn="l" defTabSz="4571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9737" algn="l" defTabSz="4571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6842" algn="l" defTabSz="457105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64" d="100"/>
          <a:sy n="64" d="100"/>
        </p:scale>
        <p:origin x="666" y="78"/>
      </p:cViewPr>
      <p:guideLst>
        <p:guide orient="horz" pos="2381"/>
        <p:guide pos="31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  <a:ln>
            <a:noFill/>
          </a:ln>
        </p:spPr>
      </p:pic>
      <p:grpSp>
        <p:nvGrpSpPr>
          <p:cNvPr id="53" name="Group 52"/>
          <p:cNvGrpSpPr/>
          <p:nvPr/>
        </p:nvGrpSpPr>
        <p:grpSpPr>
          <a:xfrm>
            <a:off x="114260" y="2202255"/>
            <a:ext cx="10213027" cy="4044566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6339814" y="-707852"/>
            <a:ext cx="1086659" cy="6667650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868581" y="-1069360"/>
            <a:ext cx="6213946" cy="2978369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10080625" cy="75596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127592" y="3264460"/>
            <a:ext cx="8325116" cy="1777601"/>
          </a:xfrm>
        </p:spPr>
        <p:txBody>
          <a:bodyPr anchor="b" anchorCtr="0">
            <a:noAutofit/>
          </a:bodyPr>
          <a:lstStyle>
            <a:lvl1pPr algn="l">
              <a:defRPr sz="510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811704" y="5186172"/>
            <a:ext cx="7056438" cy="1007957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600">
                <a:solidFill>
                  <a:schemeClr val="bg1"/>
                </a:solidFill>
                <a:effectLst/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10081" y="2729883"/>
            <a:ext cx="10060464" cy="4815793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10081" y="2729883"/>
            <a:ext cx="10060464" cy="1750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163E-AC51-4CD7-B957-CF559161E1CA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6541" y="1091953"/>
            <a:ext cx="4356535" cy="1578330"/>
          </a:xfrm>
        </p:spPr>
        <p:txBody>
          <a:bodyPr anchor="b"/>
          <a:lstStyle>
            <a:lvl1pPr algn="l">
              <a:lnSpc>
                <a:spcPct val="100000"/>
              </a:lnSpc>
              <a:defRPr sz="3300" b="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56727" y="1456897"/>
            <a:ext cx="4083305" cy="5735320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6541" y="2808630"/>
            <a:ext cx="4356535" cy="4079074"/>
          </a:xfrm>
        </p:spPr>
        <p:txBody>
          <a:bodyPr>
            <a:normAutofit/>
          </a:bodyPr>
          <a:lstStyle>
            <a:lvl1pPr marL="0" indent="0">
              <a:spcAft>
                <a:spcPts val="1102"/>
              </a:spcAft>
              <a:buNone/>
              <a:defRPr sz="2000">
                <a:effectLst/>
              </a:defRPr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sopra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/>
          <p:cNvGrpSpPr/>
          <p:nvPr/>
        </p:nvGrpSpPr>
        <p:grpSpPr>
          <a:xfrm>
            <a:off x="10081" y="4199820"/>
            <a:ext cx="10060464" cy="3345856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D127-36A8-48C6-935D-F1C3DAFA90A0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653949" y="1015650"/>
            <a:ext cx="4772728" cy="3682521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6289" y="5627757"/>
            <a:ext cx="8508048" cy="1413116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31"/>
              </a:spcAft>
              <a:buNone/>
              <a:defRPr sz="2000">
                <a:effectLst/>
              </a:defRPr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99" y="4899275"/>
            <a:ext cx="8507278" cy="797657"/>
          </a:xfrm>
        </p:spPr>
        <p:txBody>
          <a:bodyPr anchor="b"/>
          <a:lstStyle>
            <a:lvl1pPr algn="ctr">
              <a:lnSpc>
                <a:spcPct val="100000"/>
              </a:lnSpc>
              <a:defRPr sz="4000" b="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2 Immagini sopra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0081" y="4199820"/>
            <a:ext cx="10060464" cy="3345856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D127-36A8-48C6-935D-F1C3DAFA90A0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746316" y="1099903"/>
            <a:ext cx="4772728" cy="350398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6289" y="5627757"/>
            <a:ext cx="8508048" cy="1413116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spcAft>
                <a:spcPts val="331"/>
              </a:spcAft>
              <a:buNone/>
              <a:defRPr sz="2000">
                <a:effectLst/>
              </a:defRPr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5799" y="4899275"/>
            <a:ext cx="8507278" cy="797657"/>
          </a:xfrm>
        </p:spPr>
        <p:txBody>
          <a:bodyPr anchor="b"/>
          <a:lstStyle>
            <a:lvl1pPr algn="ctr">
              <a:lnSpc>
                <a:spcPct val="100000"/>
              </a:lnSpc>
              <a:defRPr sz="4000" b="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98009" y="1043706"/>
            <a:ext cx="4772728" cy="350398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2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4381875" y="-2588171"/>
            <a:ext cx="1598643" cy="979885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163E-AC51-4CD7-B957-CF559161E1CA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8046963" y="489155"/>
            <a:ext cx="1692699" cy="705569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067860" y="1007957"/>
            <a:ext cx="1592739" cy="6047740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799" y="1304414"/>
            <a:ext cx="6730196" cy="575128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163E-AC51-4CD7-B957-CF559161E1CA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4381875" y="-2588171"/>
            <a:ext cx="1598643" cy="979885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163E-AC51-4CD7-B957-CF559161E1CA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iapositiva titolo con immag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710165" y="2025083"/>
            <a:ext cx="1147382" cy="7865636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  <a:ln>
            <a:noFill/>
          </a:ln>
        </p:spPr>
      </p:pic>
      <p:grpSp>
        <p:nvGrpSpPr>
          <p:cNvPr id="27" name="Group 26"/>
          <p:cNvGrpSpPr/>
          <p:nvPr/>
        </p:nvGrpSpPr>
        <p:grpSpPr>
          <a:xfrm>
            <a:off x="868581" y="-1069360"/>
            <a:ext cx="6213946" cy="2978369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6342103" y="74230"/>
            <a:ext cx="1065952" cy="6648040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452806" y="-19366"/>
            <a:ext cx="1971676" cy="9724719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755699" y="684316"/>
            <a:ext cx="1027765" cy="583914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6200267" y="86325"/>
            <a:ext cx="1061345" cy="696756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7050326" y="453210"/>
            <a:ext cx="608587" cy="562771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8234065" y="2056137"/>
            <a:ext cx="582283" cy="3250591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376785" y="3929379"/>
            <a:ext cx="8074276" cy="1777601"/>
          </a:xfrm>
        </p:spPr>
        <p:txBody>
          <a:bodyPr anchor="b" anchorCtr="0">
            <a:noAutofit/>
          </a:bodyPr>
          <a:lstStyle>
            <a:lvl1pPr algn="l">
              <a:defRPr sz="5100">
                <a:solidFill>
                  <a:schemeClr val="bg1"/>
                </a:solidFill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1008179" y="922291"/>
            <a:ext cx="4325619" cy="30916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600"/>
            </a:lvl1pPr>
            <a:lvl2pPr marL="503972" indent="0">
              <a:buNone/>
              <a:defRPr sz="3100"/>
            </a:lvl2pPr>
            <a:lvl3pPr marL="1007943" indent="0">
              <a:buNone/>
              <a:defRPr sz="2600"/>
            </a:lvl3pPr>
            <a:lvl4pPr marL="1511915" indent="0">
              <a:buNone/>
              <a:defRPr sz="2200"/>
            </a:lvl4pPr>
            <a:lvl5pPr marL="2015886" indent="0">
              <a:buNone/>
              <a:defRPr sz="2200"/>
            </a:lvl5pPr>
            <a:lvl6pPr marL="2519858" indent="0">
              <a:buNone/>
              <a:defRPr sz="2200"/>
            </a:lvl6pPr>
            <a:lvl7pPr marL="3023829" indent="0">
              <a:buNone/>
              <a:defRPr sz="2200"/>
            </a:lvl7pPr>
            <a:lvl8pPr marL="3527801" indent="0">
              <a:buNone/>
              <a:defRPr sz="2200"/>
            </a:lvl8pPr>
            <a:lvl9pPr marL="4031772" indent="0">
              <a:buNone/>
              <a:defRPr sz="2200"/>
            </a:lvl9pPr>
          </a:lstStyle>
          <a:p>
            <a:r>
              <a:rPr lang="it-IT" smtClean="0"/>
              <a:t>Trascinare l'immagine su un segnaposto o fare clic sull'icona per aggiungerla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10080625" cy="75596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811704" y="5501459"/>
            <a:ext cx="7056438" cy="1007957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600">
                <a:solidFill>
                  <a:schemeClr val="bg1"/>
                </a:solidFill>
                <a:effectLst/>
              </a:defRPr>
            </a:lvl1pPr>
            <a:lvl2pPr marL="5039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7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119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158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198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23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278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31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757877" y="2002714"/>
            <a:ext cx="1212777" cy="8934891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741107" y="-491413"/>
            <a:ext cx="2213659" cy="10213027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978046" y="5845579"/>
            <a:ext cx="7611733" cy="1077954"/>
          </a:xfrm>
        </p:spPr>
        <p:txBody>
          <a:bodyPr vert="horz" lIns="100794" tIns="50397" rIns="100794" bIns="50397" rtlCol="0" anchor="ctr" anchorCtr="0">
            <a:normAutofit/>
          </a:bodyPr>
          <a:lstStyle>
            <a:lvl1pPr marL="0" indent="0" algn="r" defTabSz="1007943" rtl="0" eaLnBrk="1" latinLnBrk="0" hangingPunct="1">
              <a:spcAft>
                <a:spcPts val="0"/>
              </a:spcAft>
              <a:buFontTx/>
              <a:buNone/>
              <a:defRPr sz="26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50397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grpSp>
        <p:nvGrpSpPr>
          <p:cNvPr id="33" name="Group 32"/>
          <p:cNvGrpSpPr/>
          <p:nvPr/>
        </p:nvGrpSpPr>
        <p:grpSpPr>
          <a:xfrm>
            <a:off x="3072253" y="-1082070"/>
            <a:ext cx="4840943" cy="3013988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608472" y="2360014"/>
            <a:ext cx="892560" cy="2874649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98356" y="2427529"/>
            <a:ext cx="770667" cy="2769966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430821" y="3701108"/>
            <a:ext cx="417969" cy="1331047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61627" y="3736466"/>
            <a:ext cx="8402903" cy="1851441"/>
          </a:xfrm>
        </p:spPr>
        <p:txBody>
          <a:bodyPr vert="horz" lIns="100794" tIns="50397" rIns="100794" bIns="50397" rtlCol="0" anchor="b" anchorCtr="0">
            <a:noAutofit/>
          </a:bodyPr>
          <a:lstStyle>
            <a:lvl1pPr algn="r" defTabSz="1007943" rtl="0" eaLnBrk="1" latinLnBrk="0" hangingPunct="1">
              <a:lnSpc>
                <a:spcPts val="6173"/>
              </a:lnSpc>
              <a:spcBef>
                <a:spcPct val="0"/>
              </a:spcBef>
              <a:buNone/>
              <a:defRPr sz="51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10080625" cy="75596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4381875" y="-2588171"/>
            <a:ext cx="1598643" cy="979885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0871" y="3333607"/>
            <a:ext cx="4032250" cy="372208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37972" y="3333607"/>
            <a:ext cx="4032250" cy="3722089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163E-AC51-4CD7-B957-CF559161E1CA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4381875" y="-2588171"/>
            <a:ext cx="1598643" cy="979885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799" y="3191864"/>
            <a:ext cx="4032250" cy="755968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400" b="1">
                <a:effectLst/>
              </a:defRPr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5799" y="4031827"/>
            <a:ext cx="4032250" cy="302386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62679" y="3191864"/>
            <a:ext cx="4032250" cy="755968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400" b="1">
                <a:effectLst/>
              </a:defRPr>
            </a:lvl1pPr>
            <a:lvl2pPr marL="503972" indent="0">
              <a:buNone/>
              <a:defRPr sz="2200" b="1"/>
            </a:lvl2pPr>
            <a:lvl3pPr marL="1007943" indent="0">
              <a:buNone/>
              <a:defRPr sz="2000" b="1"/>
            </a:lvl3pPr>
            <a:lvl4pPr marL="1511915" indent="0">
              <a:buNone/>
              <a:defRPr sz="1800" b="1"/>
            </a:lvl4pPr>
            <a:lvl5pPr marL="2015886" indent="0">
              <a:buNone/>
              <a:defRPr sz="1800" b="1"/>
            </a:lvl5pPr>
            <a:lvl6pPr marL="2519858" indent="0">
              <a:buNone/>
              <a:defRPr sz="1800" b="1"/>
            </a:lvl6pPr>
            <a:lvl7pPr marL="3023829" indent="0">
              <a:buNone/>
              <a:defRPr sz="1800" b="1"/>
            </a:lvl7pPr>
            <a:lvl8pPr marL="3527801" indent="0">
              <a:buNone/>
              <a:defRPr sz="1800" b="1"/>
            </a:lvl8pPr>
            <a:lvl9pPr marL="4031772" indent="0">
              <a:buNone/>
              <a:defRPr sz="18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62679" y="4031827"/>
            <a:ext cx="4032250" cy="3023869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163E-AC51-4CD7-B957-CF559161E1CA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4381875" y="-2588171"/>
            <a:ext cx="1598643" cy="9798857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marL="0" algn="ctr" defTabSz="1007943" rtl="0" eaLnBrk="1" latinLnBrk="0" hangingPunct="1"/>
            <a:endParaRPr sz="20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163E-AC51-4CD7-B957-CF559161E1CA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1B163E-AC51-4CD7-B957-CF559161E1CA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404276" y="1595931"/>
            <a:ext cx="4132006" cy="5291773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036" y="1847921"/>
            <a:ext cx="3780234" cy="1175949"/>
          </a:xfrm>
        </p:spPr>
        <p:txBody>
          <a:bodyPr anchor="b"/>
          <a:lstStyle>
            <a:lvl1pPr algn="ctr">
              <a:lnSpc>
                <a:spcPct val="100000"/>
              </a:lnSpc>
              <a:defRPr sz="3300" b="0"/>
            </a:lvl1pPr>
          </a:lstStyle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66192" y="1091953"/>
            <a:ext cx="4694407" cy="5795751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8037" y="3142452"/>
            <a:ext cx="3780234" cy="3493263"/>
          </a:xfrm>
        </p:spPr>
        <p:txBody>
          <a:bodyPr>
            <a:normAutofit/>
          </a:bodyPr>
          <a:lstStyle>
            <a:lvl1pPr marL="0" indent="0" algn="ctr">
              <a:spcAft>
                <a:spcPts val="1102"/>
              </a:spcAft>
              <a:buNone/>
              <a:defRPr sz="1800">
                <a:effectLst/>
              </a:defRPr>
            </a:lvl1pPr>
            <a:lvl2pPr marL="503972" indent="0">
              <a:buNone/>
              <a:defRPr sz="1300"/>
            </a:lvl2pPr>
            <a:lvl3pPr marL="1007943" indent="0">
              <a:buNone/>
              <a:defRPr sz="1100"/>
            </a:lvl3pPr>
            <a:lvl4pPr marL="1511915" indent="0">
              <a:buNone/>
              <a:defRPr sz="1000"/>
            </a:lvl4pPr>
            <a:lvl5pPr marL="2015886" indent="0">
              <a:buNone/>
              <a:defRPr sz="1000"/>
            </a:lvl5pPr>
            <a:lvl6pPr marL="2519858" indent="0">
              <a:buNone/>
              <a:defRPr sz="1000"/>
            </a:lvl6pPr>
            <a:lvl7pPr marL="3023829" indent="0">
              <a:buNone/>
              <a:defRPr sz="1000"/>
            </a:lvl7pPr>
            <a:lvl8pPr marL="3527801" indent="0">
              <a:buNone/>
              <a:defRPr sz="1000"/>
            </a:lvl8pPr>
            <a:lvl9pPr marL="4031772" indent="0">
              <a:buNone/>
              <a:defRPr sz="1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‹N›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10080625" cy="7559675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631879" y="-669319"/>
            <a:ext cx="8338182" cy="2186196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1007943" rtl="0" eaLnBrk="1" latinLnBrk="0" hangingPunct="1"/>
                <a:endParaRPr sz="20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1007943" rtl="0" eaLnBrk="1" latinLnBrk="0" hangingPunct="1"/>
              <a:endParaRPr sz="20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00" y="1511935"/>
            <a:ext cx="8507277" cy="1595931"/>
          </a:xfrm>
          <a:prstGeom prst="rect">
            <a:avLst/>
          </a:prstGeom>
        </p:spPr>
        <p:txBody>
          <a:bodyPr vert="horz" lIns="100794" tIns="50397" rIns="100794" bIns="50397" rtlCol="0" anchor="ctr">
            <a:noAutofit/>
          </a:bodyPr>
          <a:lstStyle/>
          <a:p>
            <a:r>
              <a:rPr lang="it-IT" smtClean="0"/>
              <a:t>Fare clic per modificare stile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799" y="3320329"/>
            <a:ext cx="8507278" cy="3735368"/>
          </a:xfrm>
          <a:prstGeom prst="rect">
            <a:avLst/>
          </a:prstGeom>
        </p:spPr>
        <p:txBody>
          <a:bodyPr vert="horz" lIns="100794" tIns="50397" rIns="100794" bIns="50397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931" y="331455"/>
            <a:ext cx="3024188" cy="201591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>
              <a:lnSpc>
                <a:spcPts val="1323"/>
              </a:lnSpc>
              <a:defRPr sz="1100" baseline="0">
                <a:solidFill>
                  <a:schemeClr val="bg1"/>
                </a:solidFill>
              </a:defRPr>
            </a:lvl1pPr>
          </a:lstStyle>
          <a:p>
            <a:r>
              <a:rPr lang="it-IT" smtClean="0">
                <a:solidFill>
                  <a:srgbClr val="000000"/>
                </a:solidFill>
                <a:latin typeface="Arial"/>
              </a:rPr>
              <a:t>03/03/14</a:t>
            </a:r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4005" y="128465"/>
            <a:ext cx="3024188" cy="201591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>
              <a:lnSpc>
                <a:spcPts val="1323"/>
              </a:lnSpc>
              <a:defRPr sz="1100" baseline="0">
                <a:solidFill>
                  <a:schemeClr val="bg1"/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06" y="667442"/>
            <a:ext cx="1527844" cy="256520"/>
          </a:xfrm>
          <a:prstGeom prst="rect">
            <a:avLst/>
          </a:prstGeom>
        </p:spPr>
        <p:txBody>
          <a:bodyPr vert="horz" lIns="100794" tIns="50397" rIns="100794" bIns="50397" rtlCol="0" anchor="ctr"/>
          <a:lstStyle>
            <a:lvl1pPr algn="l">
              <a:defRPr sz="1300">
                <a:solidFill>
                  <a:schemeClr val="bg1"/>
                </a:solidFill>
              </a:defRPr>
            </a:lvl1pPr>
          </a:lstStyle>
          <a:p>
            <a:fld id="{BE0BD127-36A8-48C6-935D-F1C3DAFA90A0}" type="slidenum">
              <a:rPr lang="it-IT" smtClean="0">
                <a:solidFill>
                  <a:srgbClr val="000000"/>
                </a:solidFill>
                <a:latin typeface="Arial"/>
              </a:rPr>
              <a:t>‹N›</a:t>
            </a:fld>
            <a:endParaRPr lang="it-IT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10080625" cy="755967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35" r:id="rId1"/>
    <p:sldLayoutId id="2147484536" r:id="rId2"/>
    <p:sldLayoutId id="2147484537" r:id="rId3"/>
    <p:sldLayoutId id="2147484538" r:id="rId4"/>
    <p:sldLayoutId id="2147484539" r:id="rId5"/>
    <p:sldLayoutId id="2147484540" r:id="rId6"/>
    <p:sldLayoutId id="2147484541" r:id="rId7"/>
    <p:sldLayoutId id="2147484542" r:id="rId8"/>
    <p:sldLayoutId id="2147484543" r:id="rId9"/>
    <p:sldLayoutId id="2147484544" r:id="rId10"/>
    <p:sldLayoutId id="2147484545" r:id="rId11"/>
    <p:sldLayoutId id="2147484546" r:id="rId12"/>
    <p:sldLayoutId id="2147484547" r:id="rId13"/>
    <p:sldLayoutId id="2147484548" r:id="rId14"/>
  </p:sldLayoutIdLst>
  <p:txStyles>
    <p:titleStyle>
      <a:lvl1pPr algn="l" defTabSz="1007943" rtl="0" eaLnBrk="1" latinLnBrk="0" hangingPunct="1">
        <a:lnSpc>
          <a:spcPts val="6173"/>
        </a:lnSpc>
        <a:spcBef>
          <a:spcPct val="0"/>
        </a:spcBef>
        <a:buNone/>
        <a:defRPr sz="51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77979" indent="-377979" algn="l" defTabSz="1007943" rtl="0" eaLnBrk="1" latinLnBrk="0" hangingPunct="1">
        <a:spcBef>
          <a:spcPts val="0"/>
        </a:spcBef>
        <a:spcAft>
          <a:spcPts val="2205"/>
        </a:spcAft>
        <a:buFontTx/>
        <a:buBlip>
          <a:blip r:embed="rId17"/>
        </a:buBlip>
        <a:defRPr sz="26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96461" indent="-311482" algn="l" defTabSz="1007943" rtl="0" eaLnBrk="1" latinLnBrk="0" hangingPunct="1">
        <a:spcBef>
          <a:spcPts val="0"/>
        </a:spcBef>
        <a:spcAft>
          <a:spcPts val="1102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7943" indent="-311482" algn="l" defTabSz="1007943" rtl="0" eaLnBrk="1" latinLnBrk="0" hangingPunct="1">
        <a:spcBef>
          <a:spcPts val="0"/>
        </a:spcBef>
        <a:spcAft>
          <a:spcPts val="1102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19426" indent="-311482" algn="l" defTabSz="1007943" rtl="0" eaLnBrk="1" latinLnBrk="0" hangingPunct="1">
        <a:spcBef>
          <a:spcPts val="0"/>
        </a:spcBef>
        <a:spcAft>
          <a:spcPts val="1102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907" indent="-325482" algn="l" defTabSz="1007943" rtl="0" eaLnBrk="1" latinLnBrk="0" hangingPunct="1">
        <a:spcBef>
          <a:spcPts val="0"/>
        </a:spcBef>
        <a:spcAft>
          <a:spcPts val="1102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56390" indent="-318482" algn="l" defTabSz="1007943" rtl="0" eaLnBrk="1" latinLnBrk="0" hangingPunct="1">
        <a:spcBef>
          <a:spcPts val="0"/>
        </a:spcBef>
        <a:spcAft>
          <a:spcPts val="661"/>
        </a:spcAft>
        <a:buFontTx/>
        <a:buBlip>
          <a:blip r:embed="rId17"/>
        </a:buBlip>
        <a:defRPr lang="en-US" sz="20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266123" indent="-318482" algn="l" defTabSz="1007943" rtl="0" eaLnBrk="1" latinLnBrk="0" hangingPunct="1">
        <a:spcBef>
          <a:spcPts val="0"/>
        </a:spcBef>
        <a:spcAft>
          <a:spcPts val="661"/>
        </a:spcAft>
        <a:buFontTx/>
        <a:buBlip>
          <a:blip r:embed="rId17"/>
        </a:buBlip>
        <a:defRPr lang="en-US" sz="20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584605" indent="-318482" algn="l" defTabSz="1007943" rtl="0" eaLnBrk="1" latinLnBrk="0" hangingPunct="1">
        <a:spcBef>
          <a:spcPts val="0"/>
        </a:spcBef>
        <a:spcAft>
          <a:spcPts val="661"/>
        </a:spcAft>
        <a:buFontTx/>
        <a:buBlip>
          <a:blip r:embed="rId17"/>
        </a:buBlip>
        <a:defRPr lang="en-US" sz="2000" kern="1200" dirty="0" smtClean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2894337" indent="-318482" algn="l" defTabSz="1007943" rtl="0" eaLnBrk="1" latinLnBrk="0" hangingPunct="1">
        <a:spcBef>
          <a:spcPts val="0"/>
        </a:spcBef>
        <a:spcAft>
          <a:spcPts val="661"/>
        </a:spcAft>
        <a:buFontTx/>
        <a:buBlip>
          <a:blip r:embed="rId17"/>
        </a:buBlip>
        <a:defRPr lang="en-US" sz="2000" kern="1200" dirty="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www.ilsole24ore.com/art/notizie/2014-11-27/google-mirino-dell-europa-parlamento-ue-separare-motori-ricerca-e-servizi-commerciali-153117.shtml?uuid=ABiYvnIC" TargetMode="Externa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scholar.google.it/" TargetMode="Externa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6.jpeg"/><Relationship Id="rId7" Type="http://schemas.openxmlformats.org/officeDocument/2006/relationships/hyperlink" Target="http://www.ncbi.nlm.nih.gov/pubmed" TargetMode="External"/><Relationship Id="rId2" Type="http://schemas.openxmlformats.org/officeDocument/2006/relationships/hyperlink" Target="http://www.univirtual.it/siref/?q=node/27" TargetMode="Externa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png"/><Relationship Id="rId5" Type="http://schemas.openxmlformats.org/officeDocument/2006/relationships/hyperlink" Target="http://academic.research.microsoft.com/" TargetMode="External"/><Relationship Id="rId4" Type="http://schemas.openxmlformats.org/officeDocument/2006/relationships/hyperlink" Target="http://en.wikipedia.org/wiki/List_of_academic_databases_and_search_engines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bibliolab.it/storia_scrittura/La%20storia%20della%20scrittura%203.htm" TargetMode="Externa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avonerisorse.it/cacrt/mappe/mappec.htm" TargetMode="Externa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bliolab.it/webquest.htm" TargetMode="External"/><Relationship Id="rId2" Type="http://schemas.openxmlformats.org/officeDocument/2006/relationships/hyperlink" Target="http://webquest.org/index.php" TargetMode="Externa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google.com/insidesearch/features/search/knowledge.html" TargetMode="Externa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://www.wikimindmap.org/" TargetMode="External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freetech4teachers.com/2016/04/scrible-edu-helps-students-organize.html#.VxtyrUcpozJ" TargetMode="Externa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0.jpg"/><Relationship Id="rId4" Type="http://schemas.openxmlformats.org/officeDocument/2006/relationships/hyperlink" Target="https://youtu.be/Qd9z48Bo8ZA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ricerchemaestre.it/" TargetMode="Externa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search.creativecommons.org/" TargetMode="External"/><Relationship Id="rId2" Type="http://schemas.openxmlformats.org/officeDocument/2006/relationships/hyperlink" Target="http://www.creativecommons.it/" TargetMode="External"/><Relationship Id="rId1" Type="http://schemas.openxmlformats.org/officeDocument/2006/relationships/slideLayout" Target="../slideLayouts/slideLayout8.xml"/><Relationship Id="rId4" Type="http://schemas.openxmlformats.org/officeDocument/2006/relationships/hyperlink" Target="http://www.archive.org/index.php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eb.archive.org/web/20051208005010/http:/web1.umkc.edu/lib/engelond/criteria.htm" TargetMode="Externa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sservatoriotecnologico.eu/index.php?option=com_content&amp;task=category&amp;sectionid=6&amp;id=55&amp;Itemid=439&amp;lang=it" TargetMode="Externa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122544" y="151021"/>
            <a:ext cx="9071640" cy="5207760"/>
          </a:xfrm>
          <a:prstGeom prst="rect">
            <a:avLst/>
          </a:prstGeom>
        </p:spPr>
        <p:txBody>
          <a:bodyPr lIns="91420" tIns="91420" rIns="91420" bIns="45711"/>
          <a:lstStyle/>
          <a:p>
            <a:endParaRPr dirty="0"/>
          </a:p>
          <a:p>
            <a:endParaRPr dirty="0" smtClean="0"/>
          </a:p>
          <a:p>
            <a:pPr algn="ctr"/>
            <a:r>
              <a:rPr lang="en-US" sz="8000" b="1" dirty="0" err="1" smtClean="0">
                <a:solidFill>
                  <a:srgbClr val="1E1E1E"/>
                </a:solidFill>
                <a:latin typeface="Arial"/>
              </a:rPr>
              <a:t>Propedeutica</a:t>
            </a:r>
            <a:r>
              <a:rPr lang="en-US" sz="8000" b="1" dirty="0" smtClean="0">
                <a:solidFill>
                  <a:srgbClr val="1E1E1E"/>
                </a:solidFill>
                <a:latin typeface="Arial"/>
              </a:rPr>
              <a:t> </a:t>
            </a:r>
            <a:r>
              <a:rPr lang="en-US" sz="8000" b="1" dirty="0" err="1" smtClean="0">
                <a:solidFill>
                  <a:srgbClr val="1E1E1E"/>
                </a:solidFill>
                <a:latin typeface="Arial"/>
              </a:rPr>
              <a:t>alla</a:t>
            </a:r>
            <a:r>
              <a:rPr lang="en-US" sz="8000" b="1" dirty="0" smtClean="0">
                <a:solidFill>
                  <a:srgbClr val="1E1E1E"/>
                </a:solidFill>
                <a:latin typeface="Arial"/>
              </a:rPr>
              <a:t> “</a:t>
            </a:r>
            <a:r>
              <a:rPr lang="en-US" sz="8000" b="1" dirty="0" err="1" smtClean="0">
                <a:solidFill>
                  <a:srgbClr val="1E1E1E"/>
                </a:solidFill>
                <a:latin typeface="Arial"/>
              </a:rPr>
              <a:t>ricerca</a:t>
            </a:r>
            <a:r>
              <a:rPr lang="en-US" sz="8000" b="1" dirty="0" smtClean="0">
                <a:solidFill>
                  <a:srgbClr val="1E1E1E"/>
                </a:solidFill>
                <a:latin typeface="Arial"/>
              </a:rPr>
              <a:t>”</a:t>
            </a:r>
          </a:p>
          <a:p>
            <a:pPr algn="ctr"/>
            <a:r>
              <a:rPr lang="en-US" sz="8000" b="1" dirty="0" smtClean="0">
                <a:solidFill>
                  <a:srgbClr val="1E1E1E"/>
                </a:solidFill>
                <a:latin typeface="Arial"/>
              </a:rPr>
              <a:t>in Rete</a:t>
            </a:r>
          </a:p>
          <a:p>
            <a:pPr algn="ctr"/>
            <a:endParaRPr lang="en-US" sz="4400" b="1" dirty="0" smtClean="0">
              <a:solidFill>
                <a:srgbClr val="1E1E1E"/>
              </a:solidFill>
              <a:latin typeface="Arial"/>
            </a:endParaRPr>
          </a:p>
          <a:p>
            <a:pPr algn="ctr"/>
            <a:r>
              <a:rPr lang="en-US" sz="4400" b="1" dirty="0" smtClean="0">
                <a:solidFill>
                  <a:srgbClr val="1E1E1E"/>
                </a:solidFill>
                <a:latin typeface="Arial"/>
              </a:rPr>
              <a:t>Marco Guastavigna</a:t>
            </a:r>
          </a:p>
          <a:p>
            <a:pPr algn="ctr"/>
            <a:endParaRPr lang="en-US" sz="4400" b="1" dirty="0">
              <a:solidFill>
                <a:srgbClr val="1E1E1E"/>
              </a:solidFill>
              <a:latin typeface="Arial"/>
            </a:endParaRPr>
          </a:p>
          <a:p>
            <a:pPr algn="ctr"/>
            <a:r>
              <a:rPr lang="en-US" sz="4400" b="1" dirty="0" err="1" smtClean="0">
                <a:solidFill>
                  <a:srgbClr val="1E1E1E"/>
                </a:solidFill>
                <a:latin typeface="Arial"/>
              </a:rPr>
              <a:t>Aprile</a:t>
            </a:r>
            <a:r>
              <a:rPr lang="en-US" sz="4400" b="1" dirty="0" smtClean="0">
                <a:solidFill>
                  <a:srgbClr val="1E1E1E"/>
                </a:solidFill>
                <a:latin typeface="Arial"/>
              </a:rPr>
              <a:t> 2016</a:t>
            </a:r>
          </a:p>
          <a:p>
            <a:pPr algn="ctr"/>
            <a:endParaRPr lang="en-US" sz="4400" b="1" dirty="0">
              <a:solidFill>
                <a:srgbClr val="1E1E1E"/>
              </a:solidFill>
              <a:latin typeface="Arial"/>
            </a:endParaRPr>
          </a:p>
          <a:p>
            <a:pPr algn="ctr"/>
            <a:r>
              <a:rPr lang="en-US" sz="4400" b="1" dirty="0" smtClean="0">
                <a:solidFill>
                  <a:srgbClr val="1E1E1E"/>
                </a:solidFill>
                <a:latin typeface="Arial"/>
              </a:rPr>
              <a:t> </a:t>
            </a:r>
            <a:endParaRPr sz="4400" dirty="0" smtClean="0"/>
          </a:p>
          <a:p>
            <a:r>
              <a:rPr lang="en-US" sz="4000" b="1" dirty="0" smtClean="0">
                <a:solidFill>
                  <a:srgbClr val="1E1E1E"/>
                </a:solidFill>
                <a:latin typeface="Arial"/>
              </a:rPr>
              <a:t> </a:t>
            </a:r>
            <a:endParaRPr dirty="0"/>
          </a:p>
          <a:p>
            <a:endParaRPr dirty="0"/>
          </a:p>
          <a:p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Shape 1"/>
          <p:cNvSpPr txBox="1"/>
          <p:nvPr/>
        </p:nvSpPr>
        <p:spPr>
          <a:xfrm>
            <a:off x="2" y="0"/>
            <a:ext cx="9575640" cy="233568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dirty="0" err="1">
                <a:solidFill>
                  <a:srgbClr val="333333"/>
                </a:solidFill>
                <a:latin typeface="Arial Black"/>
              </a:rPr>
              <a:t>Ancora</a:t>
            </a:r>
            <a:r>
              <a:rPr lang="en-US" sz="3600" dirty="0">
                <a:solidFill>
                  <a:srgbClr val="333333"/>
                </a:solidFill>
                <a:latin typeface="Arial Black"/>
              </a:rPr>
              <a:t> </a:t>
            </a:r>
            <a:r>
              <a:rPr lang="en-US" sz="3600" dirty="0" err="1">
                <a:solidFill>
                  <a:srgbClr val="333333"/>
                </a:solidFill>
                <a:latin typeface="Arial Black"/>
              </a:rPr>
              <a:t>criteri</a:t>
            </a:r>
            <a:endParaRPr dirty="0">
              <a:solidFill>
                <a:srgbClr val="333333"/>
              </a:solidFill>
            </a:endParaRPr>
          </a:p>
        </p:txBody>
      </p:sp>
      <p:sp>
        <p:nvSpPr>
          <p:cNvPr id="165" name="TextShape 2"/>
          <p:cNvSpPr txBox="1"/>
          <p:nvPr/>
        </p:nvSpPr>
        <p:spPr>
          <a:xfrm>
            <a:off x="504001" y="3219372"/>
            <a:ext cx="8399880" cy="3533148"/>
          </a:xfrm>
          <a:prstGeom prst="rect">
            <a:avLst/>
          </a:prstGeom>
        </p:spPr>
        <p:txBody>
          <a:bodyPr lIns="91420" tIns="91420" rIns="91420" bIns="45711"/>
          <a:lstStyle/>
          <a:p>
            <a:pPr algn="ctr"/>
            <a:endParaRPr dirty="0"/>
          </a:p>
          <a:p>
            <a:endParaRPr dirty="0"/>
          </a:p>
          <a:p>
            <a:endParaRPr sz="3200" dirty="0"/>
          </a:p>
          <a:p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Altri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lavori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invitano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considerare</a:t>
            </a:r>
            <a:endParaRPr sz="3200" dirty="0"/>
          </a:p>
          <a:p>
            <a:pPr marL="342900" indent="-342900">
              <a:buFont typeface="Arial"/>
              <a:buChar char="•"/>
            </a:pPr>
            <a:r>
              <a:rPr lang="en-US" sz="2400" b="1" dirty="0" err="1">
                <a:solidFill>
                  <a:srgbClr val="000000"/>
                </a:solidFill>
                <a:latin typeface="Arial"/>
              </a:rPr>
              <a:t>Obiettività</a:t>
            </a:r>
            <a:endParaRPr sz="2400" dirty="0"/>
          </a:p>
          <a:p>
            <a:pPr marL="342900" indent="-342900">
              <a:buFont typeface="Arial"/>
              <a:buChar char="•"/>
            </a:pPr>
            <a:r>
              <a:rPr lang="en-US" sz="2400" b="1" dirty="0" err="1">
                <a:solidFill>
                  <a:srgbClr val="000000"/>
                </a:solidFill>
                <a:latin typeface="Arial"/>
              </a:rPr>
              <a:t>Dati</a:t>
            </a:r>
            <a:r>
              <a:rPr lang="en-US" sz="24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</a:rPr>
              <a:t>sugli</a:t>
            </a:r>
            <a:r>
              <a:rPr lang="en-US" sz="24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</a:rPr>
              <a:t>accessi</a:t>
            </a:r>
            <a:endParaRPr sz="2400" dirty="0"/>
          </a:p>
          <a:p>
            <a:pPr marL="342900" indent="-342900">
              <a:buFont typeface="Arial"/>
              <a:buChar char="•"/>
            </a:pPr>
            <a:r>
              <a:rPr lang="en-US" sz="2400" b="1" dirty="0" err="1">
                <a:solidFill>
                  <a:srgbClr val="000000"/>
                </a:solidFill>
                <a:latin typeface="Arial"/>
              </a:rPr>
              <a:t>Premi</a:t>
            </a:r>
            <a:r>
              <a:rPr lang="en-US" sz="2400" b="1" dirty="0">
                <a:solidFill>
                  <a:srgbClr val="000000"/>
                </a:solidFill>
                <a:latin typeface="Arial"/>
              </a:rPr>
              <a:t> o </a:t>
            </a:r>
            <a:r>
              <a:rPr lang="en-US" sz="2400" b="1" dirty="0" err="1">
                <a:solidFill>
                  <a:srgbClr val="000000"/>
                </a:solidFill>
                <a:latin typeface="Arial"/>
              </a:rPr>
              <a:t>riconoscimenti</a:t>
            </a:r>
            <a:r>
              <a:rPr lang="en-US" sz="2400" b="1" dirty="0">
                <a:solidFill>
                  <a:srgbClr val="000000"/>
                </a:solidFill>
                <a:latin typeface="Arial"/>
              </a:rPr>
              <a:t> da parte di </a:t>
            </a:r>
            <a:r>
              <a:rPr lang="en-US" sz="2400" b="1" dirty="0" err="1">
                <a:solidFill>
                  <a:srgbClr val="000000"/>
                </a:solidFill>
                <a:latin typeface="Arial"/>
              </a:rPr>
              <a:t>enti</a:t>
            </a:r>
            <a:r>
              <a:rPr lang="en-US" sz="24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2400" b="1" dirty="0" err="1">
                <a:solidFill>
                  <a:srgbClr val="000000"/>
                </a:solidFill>
                <a:latin typeface="Arial"/>
              </a:rPr>
              <a:t>indipendenti</a:t>
            </a:r>
            <a:endParaRPr sz="2400" dirty="0"/>
          </a:p>
          <a:p>
            <a:endParaRPr dirty="0"/>
          </a:p>
          <a:p>
            <a:endParaRPr dirty="0"/>
          </a:p>
          <a:p>
            <a:endParaRPr dirty="0"/>
          </a:p>
        </p:txBody>
      </p:sp>
      <p:pic>
        <p:nvPicPr>
          <p:cNvPr id="166" name="Immagine 4"/>
          <p:cNvPicPr/>
          <p:nvPr/>
        </p:nvPicPr>
        <p:blipFill>
          <a:blip r:embed="rId2"/>
          <a:stretch>
            <a:fillRect/>
          </a:stretch>
        </p:blipFill>
        <p:spPr>
          <a:xfrm>
            <a:off x="2913480" y="1890001"/>
            <a:ext cx="1532520" cy="1133640"/>
          </a:xfrm>
          <a:prstGeom prst="rect">
            <a:avLst/>
          </a:prstGeom>
          <a:ln w="9360">
            <a:solidFill>
              <a:srgbClr val="000000"/>
            </a:solidFill>
            <a:miter/>
          </a:ln>
        </p:spPr>
      </p:pic>
      <p:pic>
        <p:nvPicPr>
          <p:cNvPr id="167" name="Immagine 5"/>
          <p:cNvPicPr/>
          <p:nvPr/>
        </p:nvPicPr>
        <p:blipFill>
          <a:blip r:embed="rId3"/>
          <a:stretch>
            <a:fillRect/>
          </a:stretch>
        </p:blipFill>
        <p:spPr>
          <a:xfrm>
            <a:off x="472681" y="1732680"/>
            <a:ext cx="1338120" cy="1357560"/>
          </a:xfrm>
          <a:prstGeom prst="rect">
            <a:avLst/>
          </a:prstGeom>
          <a:ln w="9360">
            <a:solidFill>
              <a:srgbClr val="000000"/>
            </a:solidFill>
            <a:miter/>
          </a:ln>
        </p:spPr>
      </p:pic>
      <p:pic>
        <p:nvPicPr>
          <p:cNvPr id="168" name="Immagine 6"/>
          <p:cNvPicPr/>
          <p:nvPr/>
        </p:nvPicPr>
        <p:blipFill>
          <a:blip r:embed="rId4"/>
          <a:stretch>
            <a:fillRect/>
          </a:stretch>
        </p:blipFill>
        <p:spPr>
          <a:xfrm>
            <a:off x="5040002" y="1968840"/>
            <a:ext cx="4670279" cy="944280"/>
          </a:xfrm>
          <a:prstGeom prst="rect">
            <a:avLst/>
          </a:prstGeom>
          <a:ln w="9360">
            <a:solidFill>
              <a:srgbClr val="000000"/>
            </a:solidFill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TextShape 1"/>
          <p:cNvSpPr txBox="1"/>
          <p:nvPr/>
        </p:nvSpPr>
        <p:spPr>
          <a:xfrm>
            <a:off x="2" y="0"/>
            <a:ext cx="9575640" cy="233568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dirty="0" err="1" smtClean="0">
                <a:solidFill>
                  <a:srgbClr val="333333"/>
                </a:solidFill>
                <a:latin typeface="Arial Black"/>
              </a:rPr>
              <a:t>Ultime</a:t>
            </a:r>
            <a:r>
              <a:rPr lang="en-US" sz="3600" dirty="0" smtClean="0">
                <a:solidFill>
                  <a:srgbClr val="333333"/>
                </a:solidFill>
                <a:latin typeface="Arial Black"/>
              </a:rPr>
              <a:t> </a:t>
            </a:r>
            <a:r>
              <a:rPr lang="en-US" sz="3600" dirty="0" err="1" smtClean="0">
                <a:solidFill>
                  <a:srgbClr val="333333"/>
                </a:solidFill>
                <a:latin typeface="Arial Black"/>
              </a:rPr>
              <a:t>notizie</a:t>
            </a:r>
            <a:endParaRPr dirty="0">
              <a:solidFill>
                <a:srgbClr val="333333"/>
              </a:solidFill>
            </a:endParaRPr>
          </a:p>
        </p:txBody>
      </p:sp>
      <p:pic>
        <p:nvPicPr>
          <p:cNvPr id="3" name="Immagine 2" descr="Schermata 2014-12-21 alle 11.32.26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93" y="2145376"/>
            <a:ext cx="9624771" cy="31934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1529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Shape 1"/>
          <p:cNvSpPr txBox="1"/>
          <p:nvPr/>
        </p:nvSpPr>
        <p:spPr>
          <a:xfrm>
            <a:off x="0" y="866162"/>
            <a:ext cx="946512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333333"/>
                </a:solidFill>
                <a:latin typeface="Arial"/>
              </a:rPr>
              <a:t>Google “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accademico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”</a:t>
            </a:r>
            <a:endParaRPr sz="4000" b="1" dirty="0">
              <a:solidFill>
                <a:srgbClr val="333333"/>
              </a:solidFill>
            </a:endParaRPr>
          </a:p>
        </p:txBody>
      </p:sp>
      <p:pic>
        <p:nvPicPr>
          <p:cNvPr id="171" name="Immagine 5">
            <a:hlinkClick r:id="rId2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236162" y="1811162"/>
            <a:ext cx="9407519" cy="5275440"/>
          </a:xfrm>
          <a:prstGeom prst="rect">
            <a:avLst/>
          </a:prstGeom>
          <a:ln w="9360">
            <a:solidFill>
              <a:srgbClr val="000000"/>
            </a:solidFill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1"/>
          <p:cNvSpPr txBox="1"/>
          <p:nvPr/>
        </p:nvSpPr>
        <p:spPr>
          <a:xfrm>
            <a:off x="2" y="0"/>
            <a:ext cx="9575640" cy="235836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Ancora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su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Google “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accademico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”</a:t>
            </a:r>
            <a:endParaRPr sz="4000" b="1" dirty="0">
              <a:solidFill>
                <a:srgbClr val="333333"/>
              </a:solidFill>
            </a:endParaRPr>
          </a:p>
        </p:txBody>
      </p:sp>
      <p:pic>
        <p:nvPicPr>
          <p:cNvPr id="173" name="Immagin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61" y="1732681"/>
            <a:ext cx="5398200" cy="2676961"/>
          </a:xfrm>
          <a:prstGeom prst="rect">
            <a:avLst/>
          </a:prstGeom>
          <a:ln w="9360">
            <a:solidFill>
              <a:srgbClr val="000000"/>
            </a:solidFill>
            <a:miter/>
          </a:ln>
        </p:spPr>
      </p:pic>
      <p:pic>
        <p:nvPicPr>
          <p:cNvPr id="174" name="Immagine 4"/>
          <p:cNvPicPr/>
          <p:nvPr/>
        </p:nvPicPr>
        <p:blipFill>
          <a:blip r:embed="rId3"/>
          <a:stretch>
            <a:fillRect/>
          </a:stretch>
        </p:blipFill>
        <p:spPr>
          <a:xfrm>
            <a:off x="4095000" y="4173480"/>
            <a:ext cx="5433120" cy="2997360"/>
          </a:xfrm>
          <a:prstGeom prst="rect">
            <a:avLst/>
          </a:prstGeom>
          <a:ln w="9360">
            <a:solidFill>
              <a:srgbClr val="000000"/>
            </a:solidFill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TextShape 1"/>
          <p:cNvSpPr txBox="1"/>
          <p:nvPr/>
        </p:nvSpPr>
        <p:spPr>
          <a:xfrm>
            <a:off x="2" y="0"/>
            <a:ext cx="9575640" cy="235836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Ancora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su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Google “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accademico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”</a:t>
            </a:r>
            <a:endParaRPr sz="4000" b="1" dirty="0">
              <a:solidFill>
                <a:srgbClr val="333333"/>
              </a:solidFill>
            </a:endParaRPr>
          </a:p>
        </p:txBody>
      </p:sp>
      <p:pic>
        <p:nvPicPr>
          <p:cNvPr id="2" name="Immagine 1" descr="Schermata 2014-12-20 alle 13.43.11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8564" y="3288472"/>
            <a:ext cx="5030296" cy="1513179"/>
          </a:xfrm>
          <a:prstGeom prst="rect">
            <a:avLst/>
          </a:prstGeom>
        </p:spPr>
      </p:pic>
      <p:sp>
        <p:nvSpPr>
          <p:cNvPr id="3" name="Rettangolo 2"/>
          <p:cNvSpPr/>
          <p:nvPr/>
        </p:nvSpPr>
        <p:spPr>
          <a:xfrm>
            <a:off x="332887" y="1635085"/>
            <a:ext cx="8909355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4400" dirty="0">
                <a:hlinkClick r:id="rId4"/>
              </a:rPr>
              <a:t>List of </a:t>
            </a:r>
            <a:r>
              <a:rPr lang="it-IT" sz="4400" dirty="0" err="1">
                <a:hlinkClick r:id="rId4"/>
              </a:rPr>
              <a:t>academic</a:t>
            </a:r>
            <a:r>
              <a:rPr lang="it-IT" sz="4400" dirty="0">
                <a:hlinkClick r:id="rId4"/>
              </a:rPr>
              <a:t> </a:t>
            </a:r>
            <a:r>
              <a:rPr lang="it-IT" sz="4400" dirty="0" err="1">
                <a:hlinkClick r:id="rId4"/>
              </a:rPr>
              <a:t>databases</a:t>
            </a:r>
            <a:r>
              <a:rPr lang="it-IT" sz="4400" dirty="0">
                <a:hlinkClick r:id="rId4"/>
              </a:rPr>
              <a:t> and </a:t>
            </a:r>
            <a:r>
              <a:rPr lang="it-IT" sz="4400" dirty="0" err="1">
                <a:hlinkClick r:id="rId4"/>
              </a:rPr>
              <a:t>search</a:t>
            </a:r>
            <a:r>
              <a:rPr lang="it-IT" sz="4400" dirty="0">
                <a:hlinkClick r:id="rId4"/>
              </a:rPr>
              <a:t> </a:t>
            </a:r>
            <a:r>
              <a:rPr lang="it-IT" sz="4400" dirty="0" err="1">
                <a:hlinkClick r:id="rId4"/>
              </a:rPr>
              <a:t>engines</a:t>
            </a:r>
            <a:endParaRPr lang="it-IT" sz="4400" dirty="0"/>
          </a:p>
        </p:txBody>
      </p:sp>
      <p:pic>
        <p:nvPicPr>
          <p:cNvPr id="5" name="Immagine 4" descr="Schermata 2014-12-20 alle 13.46.30.png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4394" y="5174167"/>
            <a:ext cx="5647632" cy="822415"/>
          </a:xfrm>
          <a:prstGeom prst="rect">
            <a:avLst/>
          </a:prstGeom>
        </p:spPr>
      </p:pic>
      <p:pic>
        <p:nvPicPr>
          <p:cNvPr id="6" name="Immagine 5" descr="Schermata 2014-12-20 alle 13.47.57.png">
            <a:hlinkClick r:id="rId7"/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670" y="6509585"/>
            <a:ext cx="8568972" cy="70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446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TextShape 1"/>
          <p:cNvSpPr txBox="1"/>
          <p:nvPr/>
        </p:nvSpPr>
        <p:spPr>
          <a:xfrm>
            <a:off x="984" y="751074"/>
            <a:ext cx="10079641" cy="5713920"/>
          </a:xfrm>
          <a:prstGeom prst="rect">
            <a:avLst/>
          </a:prstGeom>
        </p:spPr>
        <p:txBody>
          <a:bodyPr lIns="91420" tIns="91420" rIns="91420" bIns="45711"/>
          <a:lstStyle/>
          <a:p>
            <a:pPr>
              <a:lnSpc>
                <a:spcPct val="80000"/>
              </a:lnSpc>
            </a:pP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Scopo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: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proporre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agli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allievi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navigazioni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su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Internet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consapevolmente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organizzate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e con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compiti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definiti</a:t>
            </a:r>
            <a:endParaRPr sz="3200" dirty="0"/>
          </a:p>
          <a:p>
            <a:pPr>
              <a:lnSpc>
                <a:spcPct val="80000"/>
              </a:lnSpc>
            </a:pPr>
            <a:endParaRPr sz="3200" dirty="0"/>
          </a:p>
          <a:p>
            <a:pPr>
              <a:lnSpc>
                <a:spcPct val="80000"/>
              </a:lnSpc>
            </a:pP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Struttura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:</a:t>
            </a:r>
            <a:endParaRPr sz="3200" dirty="0"/>
          </a:p>
          <a:p>
            <a:pPr>
              <a:lnSpc>
                <a:spcPct val="80000"/>
              </a:lnSpc>
            </a:pPr>
            <a:r>
              <a:rPr lang="en-US" sz="3200" b="1" dirty="0">
                <a:solidFill>
                  <a:srgbClr val="000000"/>
                </a:solidFill>
                <a:latin typeface="Arial"/>
              </a:rPr>
              <a:t>	a-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lista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domande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e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una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serie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pagine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web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sulle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quali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gli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allievi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dovranno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trovare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le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risposte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tali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quesiti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. </a:t>
            </a:r>
            <a:endParaRPr sz="3200" dirty="0"/>
          </a:p>
          <a:p>
            <a:pPr>
              <a:lnSpc>
                <a:spcPct val="80000"/>
              </a:lnSpc>
            </a:pPr>
            <a:r>
              <a:rPr lang="en-US" sz="3200" b="1" dirty="0">
                <a:solidFill>
                  <a:srgbClr val="000000"/>
                </a:solidFill>
                <a:latin typeface="Arial"/>
              </a:rPr>
              <a:t>	b- “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gran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domanda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finale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”, la cui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risposta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non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è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reperibile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in forma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immediata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e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diretta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nelle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navigate, ma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richiede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agli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allievi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processi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induttivi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e/o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inferenziali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che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consentano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loro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costruirla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.</a:t>
            </a:r>
            <a:endParaRPr sz="3200" dirty="0"/>
          </a:p>
          <a:p>
            <a:pPr>
              <a:lnSpc>
                <a:spcPct val="80000"/>
              </a:lnSpc>
            </a:pPr>
            <a:endParaRPr sz="3200" dirty="0"/>
          </a:p>
          <a:p>
            <a:pPr>
              <a:lnSpc>
                <a:spcPct val="80000"/>
              </a:lnSpc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Esempio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: </a:t>
            </a:r>
            <a:r>
              <a:rPr lang="en-US" sz="3200" b="1" dirty="0">
                <a:solidFill>
                  <a:srgbClr val="000000"/>
                </a:solidFill>
                <a:latin typeface="Arial"/>
                <a:hlinkClick r:id="rId2"/>
              </a:rPr>
              <a:t>Storia della scrittura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–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scuola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primaria</a:t>
            </a:r>
            <a:endParaRPr sz="3200" dirty="0"/>
          </a:p>
          <a:p>
            <a:pPr>
              <a:lnSpc>
                <a:spcPct val="80000"/>
              </a:lnSpc>
            </a:pPr>
            <a:endParaRPr dirty="0"/>
          </a:p>
          <a:p>
            <a:pPr>
              <a:lnSpc>
                <a:spcPct val="80000"/>
              </a:lnSpc>
            </a:pPr>
            <a:endParaRPr dirty="0"/>
          </a:p>
        </p:txBody>
      </p:sp>
      <p:sp>
        <p:nvSpPr>
          <p:cNvPr id="176" name="TextShape 2"/>
          <p:cNvSpPr txBox="1"/>
          <p:nvPr/>
        </p:nvSpPr>
        <p:spPr>
          <a:xfrm>
            <a:off x="1" y="77978"/>
            <a:ext cx="10079641" cy="2123062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Cacce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al </a:t>
            </a:r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tesoro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digitali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- 1</a:t>
            </a:r>
            <a:endParaRPr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TextShape 1"/>
          <p:cNvSpPr txBox="1"/>
          <p:nvPr/>
        </p:nvSpPr>
        <p:spPr>
          <a:xfrm>
            <a:off x="1" y="708482"/>
            <a:ext cx="10079641" cy="6924599"/>
          </a:xfrm>
          <a:prstGeom prst="rect">
            <a:avLst/>
          </a:prstGeom>
        </p:spPr>
        <p:txBody>
          <a:bodyPr lIns="91420" tIns="91420" rIns="91420" bIns="45711"/>
          <a:lstStyle/>
          <a:p>
            <a:pPr>
              <a:lnSpc>
                <a:spcPct val="80000"/>
              </a:lnSpc>
            </a:pPr>
            <a:endParaRPr dirty="0"/>
          </a:p>
          <a:p>
            <a:pPr algn="just">
              <a:lnSpc>
                <a:spcPct val="80000"/>
              </a:lnSpc>
            </a:pPr>
            <a:endParaRPr dirty="0"/>
          </a:p>
          <a:p>
            <a:pPr algn="just">
              <a:lnSpc>
                <a:spcPct val="80000"/>
              </a:lnSpc>
            </a:pPr>
            <a:r>
              <a:rPr lang="it-IT" sz="2800" b="1" i="1" dirty="0" smtClean="0">
                <a:solidFill>
                  <a:srgbClr val="000000"/>
                </a:solidFill>
                <a:latin typeface="Arial"/>
              </a:rPr>
              <a:t>Compiti dell'insegnante:</a:t>
            </a:r>
            <a:endParaRPr lang="it-IT" sz="2800" dirty="0" smtClean="0"/>
          </a:p>
          <a:p>
            <a:pPr marL="914305" lvl="1" indent="-457200" algn="just">
              <a:lnSpc>
                <a:spcPct val="80000"/>
              </a:lnSpc>
              <a:buSzPct val="25000"/>
              <a:buFont typeface="Arial"/>
              <a:buChar char="•"/>
            </a:pPr>
            <a:r>
              <a:rPr lang="it-IT" sz="2800" b="1" dirty="0" smtClean="0">
                <a:solidFill>
                  <a:srgbClr val="000000"/>
                </a:solidFill>
                <a:latin typeface="Arial"/>
              </a:rPr>
              <a:t>selezione di risorse di rete scientificamente attendibili e facilmente impiegabili;</a:t>
            </a:r>
            <a:endParaRPr lang="it-IT" sz="2800" dirty="0" smtClean="0"/>
          </a:p>
          <a:p>
            <a:pPr marL="914305" lvl="1" indent="-457200" algn="just">
              <a:lnSpc>
                <a:spcPct val="80000"/>
              </a:lnSpc>
              <a:buSzPct val="25000"/>
              <a:buFont typeface="Arial"/>
              <a:buChar char="•"/>
            </a:pPr>
            <a:r>
              <a:rPr lang="it-IT" sz="2800" b="1" dirty="0" smtClean="0">
                <a:solidFill>
                  <a:srgbClr val="000000"/>
                </a:solidFill>
                <a:latin typeface="Arial"/>
              </a:rPr>
              <a:t>costruzione della “gran domanda finale”, in modo che essa costituisca davvero un’occasione di costruire apprendimento significativo.</a:t>
            </a:r>
            <a:endParaRPr lang="it-IT" sz="2800" dirty="0" smtClean="0"/>
          </a:p>
          <a:p>
            <a:pPr>
              <a:lnSpc>
                <a:spcPct val="80000"/>
              </a:lnSpc>
            </a:pPr>
            <a:endParaRPr lang="it-IT" sz="2800" dirty="0" smtClean="0"/>
          </a:p>
          <a:p>
            <a:pPr algn="just">
              <a:lnSpc>
                <a:spcPct val="80000"/>
              </a:lnSpc>
            </a:pPr>
            <a:endParaRPr lang="it-IT" sz="2800" dirty="0" smtClean="0"/>
          </a:p>
          <a:p>
            <a:pPr algn="just">
              <a:lnSpc>
                <a:spcPct val="80000"/>
              </a:lnSpc>
            </a:pPr>
            <a:r>
              <a:rPr lang="it-IT" sz="2800" b="1" i="1" dirty="0" smtClean="0">
                <a:solidFill>
                  <a:srgbClr val="000000"/>
                </a:solidFill>
                <a:latin typeface="Arial"/>
              </a:rPr>
              <a:t>Varianti:</a:t>
            </a:r>
            <a:endParaRPr lang="it-IT" sz="2800" dirty="0" smtClean="0"/>
          </a:p>
          <a:p>
            <a:pPr marL="914305" lvl="1" indent="-457200" algn="just">
              <a:lnSpc>
                <a:spcPct val="80000"/>
              </a:lnSpc>
              <a:buSzPct val="25000"/>
              <a:buFont typeface="Arial"/>
              <a:buChar char="•"/>
            </a:pPr>
            <a:r>
              <a:rPr lang="it-IT" sz="2800" b="1" dirty="0" smtClean="0">
                <a:solidFill>
                  <a:srgbClr val="000000"/>
                </a:solidFill>
                <a:latin typeface="Arial"/>
              </a:rPr>
              <a:t>Semplificata, senza “gran domanda finale” </a:t>
            </a:r>
            <a:endParaRPr lang="it-IT" sz="2800" dirty="0" smtClean="0"/>
          </a:p>
          <a:p>
            <a:pPr marL="914305" lvl="1" indent="-457200" algn="just">
              <a:lnSpc>
                <a:spcPct val="80000"/>
              </a:lnSpc>
              <a:buSzPct val="25000"/>
              <a:buFont typeface="Arial"/>
              <a:buChar char="•"/>
            </a:pPr>
            <a:r>
              <a:rPr lang="it-IT" sz="2800" b="1" dirty="0" smtClean="0">
                <a:solidFill>
                  <a:srgbClr val="000000"/>
                </a:solidFill>
                <a:latin typeface="Arial"/>
              </a:rPr>
              <a:t>Standard con guida alla soluzione della “gran domanda finale” </a:t>
            </a:r>
            <a:endParaRPr lang="it-IT" sz="2800" dirty="0" smtClean="0"/>
          </a:p>
          <a:p>
            <a:pPr marL="914305" lvl="1" indent="-457200" algn="just">
              <a:lnSpc>
                <a:spcPct val="80000"/>
              </a:lnSpc>
              <a:buSzPct val="25000"/>
              <a:buFont typeface="Arial"/>
              <a:buChar char="•"/>
            </a:pPr>
            <a:r>
              <a:rPr lang="it-IT" sz="2800" b="1" dirty="0" smtClean="0">
                <a:solidFill>
                  <a:srgbClr val="000000"/>
                </a:solidFill>
                <a:latin typeface="Arial"/>
              </a:rPr>
              <a:t>Standard senza guida alla soluzione della “gran domanda finale” </a:t>
            </a:r>
            <a:endParaRPr lang="it-IT" sz="2800" dirty="0" smtClean="0"/>
          </a:p>
          <a:p>
            <a:pPr marL="914305" lvl="1" indent="-457200" algn="just">
              <a:lnSpc>
                <a:spcPct val="80000"/>
              </a:lnSpc>
              <a:buSzPct val="25000"/>
              <a:buFont typeface="Arial"/>
              <a:buChar char="•"/>
            </a:pPr>
            <a:r>
              <a:rPr lang="it-IT" sz="2800" b="1" dirty="0" smtClean="0">
                <a:solidFill>
                  <a:srgbClr val="000000"/>
                </a:solidFill>
                <a:latin typeface="Arial"/>
              </a:rPr>
              <a:t>Complessa, con quesiti la cui risposta sia direttamente “estraibile” dalle pagine indicate, ed altri che rendano invece necessario un ulteriore “trattamento cognitivo” della informazione raccolta. </a:t>
            </a:r>
            <a:endParaRPr lang="it-IT" sz="2800" dirty="0" smtClean="0"/>
          </a:p>
          <a:p>
            <a:pPr>
              <a:lnSpc>
                <a:spcPct val="80000"/>
              </a:lnSpc>
            </a:pPr>
            <a:endParaRPr lang="it-IT" sz="3200" dirty="0" smtClean="0"/>
          </a:p>
          <a:p>
            <a:pPr algn="just">
              <a:lnSpc>
                <a:spcPct val="80000"/>
              </a:lnSpc>
            </a:pPr>
            <a:endParaRPr dirty="0"/>
          </a:p>
          <a:p>
            <a:pPr>
              <a:lnSpc>
                <a:spcPct val="80000"/>
              </a:lnSpc>
            </a:pPr>
            <a:endParaRPr dirty="0"/>
          </a:p>
        </p:txBody>
      </p:sp>
      <p:sp>
        <p:nvSpPr>
          <p:cNvPr id="178" name="TextShape 2"/>
          <p:cNvSpPr txBox="1"/>
          <p:nvPr/>
        </p:nvSpPr>
        <p:spPr>
          <a:xfrm>
            <a:off x="2" y="0"/>
            <a:ext cx="9575640" cy="2279882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Cacce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al </a:t>
            </a:r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tesoro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digitali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-2 </a:t>
            </a:r>
            <a:endParaRPr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TextShape 1"/>
          <p:cNvSpPr txBox="1"/>
          <p:nvPr/>
        </p:nvSpPr>
        <p:spPr>
          <a:xfrm>
            <a:off x="0" y="945621"/>
            <a:ext cx="10079641" cy="5690880"/>
          </a:xfrm>
          <a:prstGeom prst="rect">
            <a:avLst/>
          </a:prstGeom>
        </p:spPr>
        <p:txBody>
          <a:bodyPr lIns="91420" tIns="91420" rIns="91420" bIns="45711"/>
          <a:lstStyle/>
          <a:p>
            <a:pPr algn="just">
              <a:lnSpc>
                <a:spcPct val="80000"/>
              </a:lnSpc>
            </a:pPr>
            <a:endParaRPr dirty="0"/>
          </a:p>
          <a:p>
            <a:pPr marL="457200" indent="-457200" algn="just">
              <a:lnSpc>
                <a:spcPct val="80000"/>
              </a:lnSpc>
              <a:buSzPct val="25000"/>
              <a:buFont typeface="+mj-lt"/>
              <a:buAutoNum type="arabicPeriod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sono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relativamente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facili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realizzare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per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gli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insegnanti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e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sono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divertenti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e formative per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gli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allievi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: </a:t>
            </a:r>
            <a:endParaRPr sz="3200" dirty="0"/>
          </a:p>
          <a:p>
            <a:pPr marL="457200" indent="-457200" algn="just">
              <a:lnSpc>
                <a:spcPct val="80000"/>
              </a:lnSpc>
              <a:buSzPct val="25000"/>
              <a:buFont typeface="+mj-lt"/>
              <a:buAutoNum type="arabicPeriod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sembrano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un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gioco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e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mettono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nelle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condizioni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imparare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molto, non solo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relativamente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alle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domande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poste; </a:t>
            </a:r>
            <a:endParaRPr sz="3200" dirty="0"/>
          </a:p>
          <a:p>
            <a:pPr marL="457200" indent="-457200" algn="just">
              <a:lnSpc>
                <a:spcPct val="80000"/>
              </a:lnSpc>
              <a:buSzPct val="25000"/>
              <a:buFont typeface="+mj-lt"/>
              <a:buAutoNum type="arabicPeriod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possono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essere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realizzate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come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attività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sia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individuali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sia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gruppo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; </a:t>
            </a:r>
            <a:endParaRPr sz="3200" dirty="0"/>
          </a:p>
          <a:p>
            <a:pPr marL="457200" indent="-457200" algn="just">
              <a:lnSpc>
                <a:spcPct val="80000"/>
              </a:lnSpc>
              <a:buSzPct val="25000"/>
              <a:buFont typeface="+mj-lt"/>
              <a:buAutoNum type="arabicPeriod"/>
            </a:pPr>
            <a:r>
              <a:rPr lang="en-US" sz="3200" b="1" dirty="0">
                <a:solidFill>
                  <a:srgbClr val="000000"/>
                </a:solidFill>
                <a:latin typeface="Arial"/>
              </a:rPr>
              <a:t>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patto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avere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Internet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adeguate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per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contenuto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e in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rapporto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all’età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mentale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degli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allievi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possono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essere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utilizzate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per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qualsiasi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aspetto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del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curricolo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; </a:t>
            </a:r>
            <a:endParaRPr sz="3200" dirty="0"/>
          </a:p>
          <a:p>
            <a:pPr marL="457200" indent="-457200" algn="just">
              <a:lnSpc>
                <a:spcPct val="80000"/>
              </a:lnSpc>
              <a:buSzPct val="25000"/>
              <a:buFont typeface="+mj-lt"/>
              <a:buAutoNum type="arabicPeriod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sono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propedeutiche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all’acquisizione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della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consapevolezza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che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su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Internet non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basta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saper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trovare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, ma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è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anche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necessario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saper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valutare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risultati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una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ricerca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. </a:t>
            </a:r>
            <a:endParaRPr sz="3200" dirty="0"/>
          </a:p>
          <a:p>
            <a:pPr>
              <a:lnSpc>
                <a:spcPct val="80000"/>
              </a:lnSpc>
            </a:pPr>
            <a:endParaRPr dirty="0"/>
          </a:p>
          <a:p>
            <a:pPr>
              <a:lnSpc>
                <a:spcPct val="80000"/>
              </a:lnSpc>
            </a:pPr>
            <a:endParaRPr dirty="0"/>
          </a:p>
          <a:p>
            <a:pPr>
              <a:lnSpc>
                <a:spcPct val="80000"/>
              </a:lnSpc>
            </a:pPr>
            <a:endParaRPr dirty="0"/>
          </a:p>
          <a:p>
            <a:pPr algn="r">
              <a:lnSpc>
                <a:spcPct val="80000"/>
              </a:lnSpc>
            </a:pPr>
            <a:r>
              <a:rPr lang="en-US" sz="1900" b="1" dirty="0" err="1">
                <a:solidFill>
                  <a:srgbClr val="000000"/>
                </a:solidFill>
                <a:latin typeface="Arial"/>
              </a:rPr>
              <a:t>Esempio</a:t>
            </a:r>
            <a:r>
              <a:rPr lang="en-US" sz="1900" b="1" dirty="0">
                <a:solidFill>
                  <a:srgbClr val="000000"/>
                </a:solidFill>
                <a:latin typeface="Arial"/>
              </a:rPr>
              <a:t>: </a:t>
            </a:r>
            <a:r>
              <a:rPr lang="en-US" sz="1900" b="1" dirty="0">
                <a:solidFill>
                  <a:srgbClr val="000000"/>
                </a:solidFill>
                <a:latin typeface="Arial"/>
                <a:hlinkClick r:id="rId2"/>
              </a:rPr>
              <a:t>Le mappe</a:t>
            </a:r>
            <a:r>
              <a:rPr lang="en-US" sz="1900" b="1" dirty="0">
                <a:solidFill>
                  <a:srgbClr val="000000"/>
                </a:solidFill>
                <a:latin typeface="Arial"/>
              </a:rPr>
              <a:t> – </a:t>
            </a:r>
            <a:r>
              <a:rPr lang="en-US" sz="1900" b="1" dirty="0" err="1">
                <a:solidFill>
                  <a:srgbClr val="000000"/>
                </a:solidFill>
                <a:latin typeface="Arial"/>
              </a:rPr>
              <a:t>risorsa</a:t>
            </a:r>
            <a:r>
              <a:rPr lang="en-US" sz="1900" b="1" dirty="0">
                <a:solidFill>
                  <a:srgbClr val="000000"/>
                </a:solidFill>
                <a:latin typeface="Arial"/>
              </a:rPr>
              <a:t> per </a:t>
            </a:r>
            <a:r>
              <a:rPr lang="en-US" sz="1900" b="1" dirty="0" err="1">
                <a:solidFill>
                  <a:srgbClr val="000000"/>
                </a:solidFill>
                <a:latin typeface="Arial"/>
              </a:rPr>
              <a:t>l’autoformazione</a:t>
            </a:r>
            <a:endParaRPr dirty="0"/>
          </a:p>
          <a:p>
            <a:pPr>
              <a:lnSpc>
                <a:spcPct val="80000"/>
              </a:lnSpc>
            </a:pPr>
            <a:endParaRPr dirty="0"/>
          </a:p>
        </p:txBody>
      </p:sp>
      <p:sp>
        <p:nvSpPr>
          <p:cNvPr id="180" name="TextShape 2"/>
          <p:cNvSpPr txBox="1"/>
          <p:nvPr/>
        </p:nvSpPr>
        <p:spPr>
          <a:xfrm>
            <a:off x="2" y="0"/>
            <a:ext cx="9575640" cy="243756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Cacce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al </a:t>
            </a:r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tesoro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digitali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- 3</a:t>
            </a:r>
            <a:endParaRPr b="1" dirty="0">
              <a:solidFill>
                <a:srgbClr val="333333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extShape 1"/>
          <p:cNvSpPr txBox="1"/>
          <p:nvPr/>
        </p:nvSpPr>
        <p:spPr>
          <a:xfrm>
            <a:off x="2" y="921960"/>
            <a:ext cx="957564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400" b="1" dirty="0">
                <a:solidFill>
                  <a:srgbClr val="333333"/>
                </a:solidFill>
                <a:latin typeface="Arial"/>
              </a:rPr>
              <a:t>Webquest</a:t>
            </a:r>
            <a:endParaRPr sz="4400" b="1" dirty="0">
              <a:solidFill>
                <a:srgbClr val="333333"/>
              </a:solidFill>
            </a:endParaRPr>
          </a:p>
        </p:txBody>
      </p:sp>
      <p:sp>
        <p:nvSpPr>
          <p:cNvPr id="182" name="TextShape 2"/>
          <p:cNvSpPr txBox="1"/>
          <p:nvPr/>
        </p:nvSpPr>
        <p:spPr>
          <a:xfrm>
            <a:off x="1" y="1764002"/>
            <a:ext cx="10079641" cy="540180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Richiesta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da parte di un “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supervisore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ricerca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”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soluzione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fini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propedeutici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un “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problema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conoscenza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”:</a:t>
            </a:r>
            <a:endParaRPr sz="3200" dirty="0"/>
          </a:p>
          <a:p>
            <a:pPr marL="914305" lvl="1" indent="-457200"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rivolta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uno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o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più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“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ricercatori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in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formazione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” secondo un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modello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consolidato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ideato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da Dodge e March,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nel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1995,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presso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l’</a:t>
            </a:r>
            <a:r>
              <a:rPr lang="en-US" sz="3200" b="1" dirty="0" err="1">
                <a:solidFill>
                  <a:srgbClr val="000000"/>
                </a:solidFill>
                <a:latin typeface="Arial"/>
                <a:hlinkClick r:id="rId2"/>
              </a:rPr>
              <a:t>Università</a:t>
            </a:r>
            <a:r>
              <a:rPr lang="en-US" sz="3200" b="1" dirty="0">
                <a:solidFill>
                  <a:srgbClr val="000000"/>
                </a:solidFill>
                <a:latin typeface="Arial"/>
                <a:hlinkClick r:id="rId2"/>
              </a:rPr>
              <a:t> di San Diego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; </a:t>
            </a:r>
            <a:endParaRPr sz="3200" dirty="0"/>
          </a:p>
          <a:p>
            <a:pPr marL="914305" lvl="1" indent="-457200"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mediante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del web;</a:t>
            </a:r>
            <a:endParaRPr sz="3200" dirty="0"/>
          </a:p>
          <a:p>
            <a:pPr marL="914305" lvl="1" indent="-457200">
              <a:buFont typeface="Arial"/>
              <a:buChar char="•"/>
            </a:pPr>
            <a:r>
              <a:rPr lang="en-US" sz="3200" b="1" dirty="0">
                <a:solidFill>
                  <a:srgbClr val="000000"/>
                </a:solidFill>
                <a:latin typeface="Arial"/>
              </a:rPr>
              <a:t>in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modo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guidato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dal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supervisore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i="1" dirty="0" err="1">
                <a:solidFill>
                  <a:srgbClr val="000000"/>
                </a:solidFill>
                <a:latin typeface="Arial"/>
              </a:rPr>
              <a:t>stesso</a:t>
            </a:r>
            <a:r>
              <a:rPr lang="en-US" sz="3200" b="1" i="1" dirty="0">
                <a:solidFill>
                  <a:srgbClr val="000000"/>
                </a:solidFill>
                <a:latin typeface="Arial"/>
              </a:rPr>
              <a:t>.</a:t>
            </a:r>
            <a:endParaRPr sz="3200" dirty="0"/>
          </a:p>
          <a:p>
            <a:pPr lvl="1"/>
            <a:endParaRPr lang="en-US" sz="3200" b="1" dirty="0" smtClean="0">
              <a:solidFill>
                <a:srgbClr val="000000"/>
              </a:solidFill>
              <a:latin typeface="Arial"/>
            </a:endParaRPr>
          </a:p>
          <a:p>
            <a:pPr lvl="1"/>
            <a:r>
              <a:rPr lang="en-US" sz="3200" b="1" dirty="0" err="1" smtClean="0">
                <a:solidFill>
                  <a:srgbClr val="000000"/>
                </a:solidFill>
                <a:latin typeface="Arial"/>
              </a:rPr>
              <a:t>cfr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. </a:t>
            </a:r>
            <a:r>
              <a:rPr lang="en-US" sz="3200" b="1" dirty="0">
                <a:solidFill>
                  <a:srgbClr val="000000"/>
                </a:solidFill>
                <a:latin typeface="Arial"/>
                <a:hlinkClick r:id="rId3"/>
              </a:rPr>
              <a:t>esempi</a:t>
            </a:r>
            <a:endParaRPr sz="3200" dirty="0"/>
          </a:p>
          <a:p>
            <a:pPr algn="ctr"/>
            <a:endParaRPr dirty="0"/>
          </a:p>
          <a:p>
            <a:endParaRPr dirty="0"/>
          </a:p>
          <a:p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TextShape 1"/>
          <p:cNvSpPr txBox="1"/>
          <p:nvPr/>
        </p:nvSpPr>
        <p:spPr>
          <a:xfrm>
            <a:off x="180776" y="0"/>
            <a:ext cx="9575640" cy="913452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Strutturazione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di Webquest - 1</a:t>
            </a:r>
            <a:endParaRPr b="1" dirty="0">
              <a:solidFill>
                <a:srgbClr val="333333"/>
              </a:solidFill>
            </a:endParaRPr>
          </a:p>
        </p:txBody>
      </p:sp>
      <p:sp>
        <p:nvSpPr>
          <p:cNvPr id="184" name="TextShape 2"/>
          <p:cNvSpPr txBox="1"/>
          <p:nvPr/>
        </p:nvSpPr>
        <p:spPr>
          <a:xfrm>
            <a:off x="0" y="846618"/>
            <a:ext cx="9937193" cy="5905902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000000"/>
                </a:solidFill>
                <a:latin typeface="Arial"/>
              </a:rPr>
              <a:t>Il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supervisore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:</a:t>
            </a:r>
            <a:endParaRPr sz="4000" dirty="0"/>
          </a:p>
          <a:p>
            <a:pPr marL="571500" indent="-571500"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definisce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un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obiettivo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conoscenza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che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ricercatori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dovranno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tradurre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in un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preciso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elaborato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seleziona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“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certifica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” le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internet cui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attingere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indica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procedimenti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procedure per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raggiungere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l’obiettivo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conoscenza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calibra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carico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cognitivo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del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processo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2" y="302760"/>
            <a:ext cx="957564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333333"/>
                </a:solidFill>
                <a:latin typeface="Arial"/>
              </a:rPr>
              <a:t>La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rappresentazione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dei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risultati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smtClean="0">
                <a:solidFill>
                  <a:srgbClr val="333333"/>
                </a:solidFill>
                <a:latin typeface="Arial"/>
              </a:rPr>
              <a:t>–1 Google </a:t>
            </a:r>
            <a:r>
              <a:rPr lang="en-US" sz="4000" b="1" dirty="0" smtClean="0">
                <a:solidFill>
                  <a:srgbClr val="333333"/>
                </a:solidFill>
                <a:latin typeface="Arial"/>
                <a:hlinkClick r:id="rId2"/>
              </a:rPr>
              <a:t>Knowledge Graph</a:t>
            </a:r>
            <a:endParaRPr sz="4000" b="1" dirty="0">
              <a:solidFill>
                <a:srgbClr val="333333"/>
              </a:solidFill>
              <a:latin typeface="Arial"/>
            </a:endParaRPr>
          </a:p>
        </p:txBody>
      </p:sp>
      <p:sp>
        <p:nvSpPr>
          <p:cNvPr id="138" name="TextShape 2"/>
          <p:cNvSpPr txBox="1"/>
          <p:nvPr/>
        </p:nvSpPr>
        <p:spPr>
          <a:xfrm>
            <a:off x="504001" y="1931760"/>
            <a:ext cx="839988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endParaRPr dirty="0"/>
          </a:p>
          <a:p>
            <a:endParaRPr dirty="0"/>
          </a:p>
        </p:txBody>
      </p:sp>
      <p:pic>
        <p:nvPicPr>
          <p:cNvPr id="2" name="Immagine 1" descr="Schermata 2014-03-03 alle 09.38.5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739" y="1978911"/>
            <a:ext cx="9684800" cy="558076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Shape 1"/>
          <p:cNvSpPr txBox="1"/>
          <p:nvPr/>
        </p:nvSpPr>
        <p:spPr>
          <a:xfrm>
            <a:off x="2" y="122537"/>
            <a:ext cx="9575640" cy="2213143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Strutturazione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di Webquest - 2</a:t>
            </a:r>
            <a:endParaRPr sz="4000" b="1" dirty="0">
              <a:solidFill>
                <a:srgbClr val="333333"/>
              </a:solidFill>
            </a:endParaRPr>
          </a:p>
        </p:txBody>
      </p:sp>
      <p:sp>
        <p:nvSpPr>
          <p:cNvPr id="186" name="TextShape 2"/>
          <p:cNvSpPr txBox="1"/>
          <p:nvPr/>
        </p:nvSpPr>
        <p:spPr>
          <a:xfrm>
            <a:off x="315000" y="1595880"/>
            <a:ext cx="9528480" cy="5569920"/>
          </a:xfrm>
          <a:prstGeom prst="rect">
            <a:avLst/>
          </a:prstGeom>
        </p:spPr>
        <p:txBody>
          <a:bodyPr lIns="91420" tIns="91420" rIns="91420" bIns="45711"/>
          <a:lstStyle/>
          <a:p>
            <a:endParaRPr lang="en-US" sz="2000" b="1" dirty="0" smtClean="0">
              <a:solidFill>
                <a:srgbClr val="000000"/>
              </a:solidFill>
              <a:latin typeface="Arial"/>
            </a:endParaRPr>
          </a:p>
          <a:p>
            <a:r>
              <a:rPr lang="en-US" sz="3600" b="1" dirty="0" smtClean="0">
                <a:solidFill>
                  <a:srgbClr val="000000"/>
                </a:solidFill>
                <a:latin typeface="Arial"/>
              </a:rPr>
              <a:t>Il </a:t>
            </a:r>
            <a:r>
              <a:rPr lang="en-US" sz="3600" b="1" dirty="0" err="1" smtClean="0">
                <a:solidFill>
                  <a:srgbClr val="000000"/>
                </a:solidFill>
                <a:latin typeface="Arial"/>
              </a:rPr>
              <a:t>supervisore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:</a:t>
            </a:r>
            <a:endParaRPr sz="3600" b="1" dirty="0"/>
          </a:p>
          <a:p>
            <a:pPr marL="571500" indent="-571500">
              <a:buFont typeface="Arial"/>
              <a:buChar char="•"/>
            </a:pP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dichiara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criteri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valutazione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dell’elaborato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;</a:t>
            </a:r>
            <a:endParaRPr sz="3600" b="1" dirty="0"/>
          </a:p>
          <a:p>
            <a:pPr marL="571500" indent="-571500">
              <a:buFont typeface="Arial"/>
              <a:buChar char="•"/>
            </a:pP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esplicita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le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ragioni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e le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condizioni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significatività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del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lavoro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;</a:t>
            </a:r>
            <a:endParaRPr sz="3600" b="1" dirty="0"/>
          </a:p>
          <a:p>
            <a:pPr marL="571500" indent="-571500">
              <a:buFont typeface="Arial"/>
              <a:buChar char="•"/>
            </a:pP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prospetta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possibili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conclusioni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.</a:t>
            </a:r>
            <a:endParaRPr sz="3600" b="1" dirty="0"/>
          </a:p>
          <a:p>
            <a:pPr marL="571500" indent="-571500">
              <a:buFont typeface="Arial"/>
              <a:buChar char="•"/>
            </a:pPr>
            <a:r>
              <a:rPr lang="en-US" sz="3600" b="1" dirty="0">
                <a:solidFill>
                  <a:srgbClr val="000000"/>
                </a:solidFill>
                <a:latin typeface="Arial"/>
              </a:rPr>
              <a:t>Il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tutto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si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traduce in un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materiale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facilmente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accessibile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per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ricercatori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-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testo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presentazione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pagina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web e </a:t>
            </a:r>
            <a:r>
              <a:rPr lang="en-US" sz="3600" b="1" dirty="0" err="1">
                <a:solidFill>
                  <a:srgbClr val="000000"/>
                </a:solidFill>
                <a:latin typeface="Arial"/>
              </a:rPr>
              <a:t>così</a:t>
            </a:r>
            <a:r>
              <a:rPr lang="en-US" sz="3600" b="1" dirty="0">
                <a:solidFill>
                  <a:srgbClr val="000000"/>
                </a:solidFill>
                <a:latin typeface="Arial"/>
              </a:rPr>
              <a:t> via.</a:t>
            </a:r>
            <a:endParaRPr sz="3600" b="1" dirty="0"/>
          </a:p>
          <a:p>
            <a:endParaRPr dirty="0"/>
          </a:p>
          <a:p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Shape 1"/>
          <p:cNvSpPr txBox="1"/>
          <p:nvPr/>
        </p:nvSpPr>
        <p:spPr>
          <a:xfrm>
            <a:off x="2" y="921960"/>
            <a:ext cx="957564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Esecuzione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di Webquest</a:t>
            </a:r>
            <a:endParaRPr sz="4000" b="1" dirty="0">
              <a:solidFill>
                <a:srgbClr val="333333"/>
              </a:solidFill>
            </a:endParaRPr>
          </a:p>
        </p:txBody>
      </p:sp>
      <p:sp>
        <p:nvSpPr>
          <p:cNvPr id="188" name="TextShape 2"/>
          <p:cNvSpPr txBox="1"/>
          <p:nvPr/>
        </p:nvSpPr>
        <p:spPr>
          <a:xfrm>
            <a:off x="504001" y="1931760"/>
            <a:ext cx="839988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000000"/>
                </a:solidFill>
                <a:latin typeface="Arial"/>
              </a:rPr>
              <a:t>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ricercatori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:</a:t>
            </a:r>
            <a:endParaRPr sz="4000" dirty="0"/>
          </a:p>
          <a:p>
            <a:pPr marL="571500" indent="-571500">
              <a:buSzPct val="25000"/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Accedono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alle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internet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selezionate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SzPct val="25000"/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Seguono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procedimenti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le procedure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indicati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dal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supervisore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SzPct val="25000"/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Realizzano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l’elaborato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.</a:t>
            </a:r>
            <a:endParaRPr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TextShape 1"/>
          <p:cNvSpPr txBox="1"/>
          <p:nvPr/>
        </p:nvSpPr>
        <p:spPr>
          <a:xfrm>
            <a:off x="2" y="217422"/>
            <a:ext cx="957564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Valutazione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di Webquest</a:t>
            </a:r>
            <a:endParaRPr b="1" dirty="0">
              <a:solidFill>
                <a:srgbClr val="333333"/>
              </a:solidFill>
            </a:endParaRPr>
          </a:p>
        </p:txBody>
      </p:sp>
      <p:sp>
        <p:nvSpPr>
          <p:cNvPr id="190" name="TextShape 2"/>
          <p:cNvSpPr txBox="1"/>
          <p:nvPr/>
        </p:nvSpPr>
        <p:spPr>
          <a:xfrm>
            <a:off x="504001" y="1302173"/>
            <a:ext cx="839988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000000"/>
                </a:solidFill>
                <a:latin typeface="Arial"/>
              </a:rPr>
              <a:t>Il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supervisore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: </a:t>
            </a:r>
            <a:endParaRPr sz="4000" dirty="0"/>
          </a:p>
          <a:p>
            <a:pPr marL="571500" indent="-571500">
              <a:buSzPct val="25000"/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verifica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che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problema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conoscenza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posto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sia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stato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risolto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in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modo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significativo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sulla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base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criteri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indicati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nel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documento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SzPct val="25000"/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discute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con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ricercatori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loro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elaborato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le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loro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conclusioni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.</a:t>
            </a:r>
            <a:endParaRPr sz="4000" dirty="0"/>
          </a:p>
          <a:p>
            <a:endParaRPr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TextShape 1"/>
          <p:cNvSpPr txBox="1"/>
          <p:nvPr/>
        </p:nvSpPr>
        <p:spPr>
          <a:xfrm>
            <a:off x="1" y="100257"/>
            <a:ext cx="10079641" cy="2235423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Perché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utilizzare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webquest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e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cacce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nella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didattica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?</a:t>
            </a:r>
            <a:endParaRPr sz="4000" b="1" dirty="0">
              <a:solidFill>
                <a:srgbClr val="333333"/>
              </a:solidFill>
            </a:endParaRPr>
          </a:p>
        </p:txBody>
      </p:sp>
      <p:sp>
        <p:nvSpPr>
          <p:cNvPr id="192" name="TextShape 2"/>
          <p:cNvSpPr txBox="1"/>
          <p:nvPr/>
        </p:nvSpPr>
        <p:spPr>
          <a:xfrm>
            <a:off x="504000" y="1514997"/>
            <a:ext cx="9575642" cy="5892899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000000"/>
                </a:solidFill>
                <a:latin typeface="Arial"/>
              </a:rPr>
              <a:t>Internet 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viene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integrata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nelle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attività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formative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curriculari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come</a:t>
            </a:r>
            <a:endParaRPr sz="4000" dirty="0"/>
          </a:p>
          <a:p>
            <a:r>
              <a:rPr lang="it-IT" sz="4000" b="1" dirty="0">
                <a:solidFill>
                  <a:srgbClr val="000000"/>
                </a:solidFill>
                <a:latin typeface="Arial"/>
              </a:rPr>
              <a:t>l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uogo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strumento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di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ricerca</a:t>
            </a:r>
            <a:r>
              <a:rPr lang="en-US" sz="4000" dirty="0"/>
              <a:t> 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con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supervisione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esplicita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dell’insegnante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endParaRPr sz="4000" dirty="0"/>
          </a:p>
          <a:p>
            <a:pPr algn="ctr"/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garante</a:t>
            </a:r>
            <a:r>
              <a:rPr lang="en-US" sz="4000" b="1" i="1" dirty="0">
                <a:solidFill>
                  <a:srgbClr val="000000"/>
                </a:solidFill>
                <a:latin typeface="Arial"/>
              </a:rPr>
              <a:t> </a:t>
            </a:r>
            <a:endParaRPr sz="4000" dirty="0"/>
          </a:p>
          <a:p>
            <a:r>
              <a:rPr lang="en-US" sz="4000" b="1" dirty="0">
                <a:solidFill>
                  <a:srgbClr val="000000"/>
                </a:solidFill>
                <a:latin typeface="Arial"/>
              </a:rPr>
              <a:t>		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della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significatività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della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fattibilità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della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	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ricerca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per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gli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studenti</a:t>
            </a:r>
            <a:endParaRPr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2" y="0"/>
            <a:ext cx="9575640" cy="1303344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Valori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aggiunti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delle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cacce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e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dei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Webquest</a:t>
            </a:r>
            <a:endParaRPr sz="4000" b="1" dirty="0">
              <a:solidFill>
                <a:srgbClr val="333333"/>
              </a:solidFill>
            </a:endParaRPr>
          </a:p>
        </p:txBody>
      </p:sp>
      <p:sp>
        <p:nvSpPr>
          <p:cNvPr id="194" name="TextShape 2"/>
          <p:cNvSpPr txBox="1"/>
          <p:nvPr/>
        </p:nvSpPr>
        <p:spPr>
          <a:xfrm>
            <a:off x="680854" y="1361334"/>
            <a:ext cx="9399771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pPr marL="571500" indent="-571500"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incremento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fonti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informazione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"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tradizionali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" (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integrazione</a:t>
            </a:r>
            <a:r>
              <a:rPr lang="en-US" sz="4000" b="1" i="1" dirty="0">
                <a:solidFill>
                  <a:srgbClr val="000000"/>
                </a:solidFill>
                <a:latin typeface="Arial"/>
              </a:rPr>
              <a:t> del 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percorso</a:t>
            </a:r>
            <a:r>
              <a:rPr lang="en-US" sz="40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formativo</a:t>
            </a:r>
            <a:r>
              <a:rPr lang="en-US" sz="40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d'aula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).</a:t>
            </a:r>
            <a:endParaRPr sz="4000" dirty="0"/>
          </a:p>
          <a:p>
            <a:pPr marL="571500" indent="-571500">
              <a:buFont typeface="Arial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rivisitazione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 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conoscenze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apprese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in un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percorso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formativo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“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tradizionale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” (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antidoto</a:t>
            </a:r>
            <a:r>
              <a:rPr lang="en-US" sz="40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all'apprendimento</a:t>
            </a:r>
            <a:r>
              <a:rPr lang="en-US" sz="40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meccanico</a:t>
            </a:r>
            <a:r>
              <a:rPr lang="en-US" sz="4000" b="1" i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meramente</a:t>
            </a:r>
            <a:r>
              <a:rPr lang="en-US" sz="4000" b="1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nozionistico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).</a:t>
            </a:r>
            <a:endParaRPr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0" y="0"/>
            <a:ext cx="957564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b="1" dirty="0">
                <a:solidFill>
                  <a:srgbClr val="333333"/>
                </a:solidFill>
                <a:latin typeface="Arial"/>
              </a:rPr>
              <a:t>I Webquest e le </a:t>
            </a:r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cacce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possono</a:t>
            </a:r>
            <a:r>
              <a:rPr lang="en-US" sz="3600" b="1" dirty="0">
                <a:solidFill>
                  <a:srgbClr val="333333"/>
                </a:solidFill>
                <a:latin typeface="Arial"/>
              </a:rPr>
              <a:t>…</a:t>
            </a:r>
            <a:endParaRPr b="1" dirty="0">
              <a:solidFill>
                <a:srgbClr val="333333"/>
              </a:solidFill>
            </a:endParaRPr>
          </a:p>
        </p:txBody>
      </p:sp>
      <p:sp>
        <p:nvSpPr>
          <p:cNvPr id="196" name="TextShape 2"/>
          <p:cNvSpPr txBox="1"/>
          <p:nvPr/>
        </p:nvSpPr>
        <p:spPr>
          <a:xfrm>
            <a:off x="587880" y="1413720"/>
            <a:ext cx="839988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pPr marL="342900" indent="-342900"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essere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attività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sia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individuali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sia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gruppo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;</a:t>
            </a:r>
            <a:endParaRPr sz="3200" dirty="0"/>
          </a:p>
          <a:p>
            <a:pPr marL="342900" indent="-342900"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riguardare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qualsiasi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aspetto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del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curricolo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scolastico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 e,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più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in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generale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della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conoscenza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;</a:t>
            </a:r>
            <a:endParaRPr sz="3200" dirty="0"/>
          </a:p>
          <a:p>
            <a:pPr marL="342900" indent="-342900"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valorizzare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la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consapevolezza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che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è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necessario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valutare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risultati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una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ricerca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su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Internet e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saperli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mettere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in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relazione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tra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loro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.</a:t>
            </a:r>
            <a:endParaRPr sz="3200" dirty="0"/>
          </a:p>
          <a:p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504000" y="168120"/>
            <a:ext cx="6383880" cy="151164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333333"/>
                </a:solidFill>
                <a:latin typeface="Arial"/>
              </a:rPr>
              <a:t>I Webquest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richiedono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…</a:t>
            </a:r>
            <a:endParaRPr sz="4000" b="1" dirty="0">
              <a:solidFill>
                <a:srgbClr val="333333"/>
              </a:solidFill>
            </a:endParaRPr>
          </a:p>
        </p:txBody>
      </p:sp>
      <p:sp>
        <p:nvSpPr>
          <p:cNvPr id="198" name="TextShape 2"/>
          <p:cNvSpPr txBox="1"/>
          <p:nvPr/>
        </p:nvSpPr>
        <p:spPr>
          <a:xfrm>
            <a:off x="504000" y="1137281"/>
            <a:ext cx="9154683" cy="5242203"/>
          </a:xfrm>
          <a:prstGeom prst="rect">
            <a:avLst/>
          </a:prstGeom>
        </p:spPr>
        <p:txBody>
          <a:bodyPr lIns="91420" tIns="91420" rIns="91420" bIns="45711"/>
          <a:lstStyle/>
          <a:p>
            <a:pPr marL="571500" indent="-571500">
              <a:buFont typeface="Arial"/>
              <a:buChar char="•"/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la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selezione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rete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scientificamente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attendibili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facilmente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impiegabili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 </a:t>
            </a:r>
            <a:endParaRPr sz="4000" dirty="0"/>
          </a:p>
          <a:p>
            <a:pPr marL="571500" indent="-571500">
              <a:buFont typeface="Arial"/>
              <a:buChar char="•"/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la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proposta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un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problema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conoscenza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davvero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i="1" dirty="0" err="1">
                <a:solidFill>
                  <a:srgbClr val="000000"/>
                </a:solidFill>
                <a:latin typeface="Arial"/>
              </a:rPr>
              <a:t>risolvibile</a:t>
            </a:r>
            <a:endParaRPr sz="4000" dirty="0"/>
          </a:p>
          <a:p>
            <a:pPr marL="1028605" lvl="1" indent="-571500">
              <a:buSzPct val="25000"/>
              <a:buFont typeface="Arial"/>
              <a:buChar char="•"/>
            </a:pPr>
            <a:r>
              <a:rPr lang="en-US" sz="4000" i="1" dirty="0">
                <a:solidFill>
                  <a:srgbClr val="000000"/>
                </a:solidFill>
                <a:latin typeface="Arial"/>
              </a:rPr>
              <a:t>in base </a:t>
            </a:r>
            <a:r>
              <a:rPr lang="en-US" sz="4000" i="1" dirty="0" err="1">
                <a:solidFill>
                  <a:srgbClr val="000000"/>
                </a:solidFill>
                <a:latin typeface="Arial"/>
              </a:rPr>
              <a:t>alle</a:t>
            </a:r>
            <a:r>
              <a:rPr lang="en-US" sz="4000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latin typeface="Arial"/>
              </a:rPr>
              <a:t>disponibili</a:t>
            </a:r>
            <a:r>
              <a:rPr lang="en-US" sz="4000" i="1" dirty="0">
                <a:solidFill>
                  <a:srgbClr val="000000"/>
                </a:solidFill>
                <a:latin typeface="Arial"/>
              </a:rPr>
              <a:t>, </a:t>
            </a:r>
            <a:endParaRPr sz="4000" i="1" dirty="0"/>
          </a:p>
          <a:p>
            <a:pPr marL="1028605" lvl="1" indent="-571500">
              <a:buSzPct val="25000"/>
              <a:buFont typeface="Arial"/>
              <a:buChar char="•"/>
            </a:pPr>
            <a:r>
              <a:rPr lang="en-US" sz="4000" i="1" dirty="0" smtClean="0">
                <a:solidFill>
                  <a:srgbClr val="000000"/>
                </a:solidFill>
                <a:latin typeface="Arial"/>
              </a:rPr>
              <a:t>e </a:t>
            </a:r>
            <a:r>
              <a:rPr lang="en-US" sz="4000" i="1" dirty="0" err="1" smtClean="0">
                <a:solidFill>
                  <a:srgbClr val="000000"/>
                </a:solidFill>
                <a:latin typeface="Arial"/>
              </a:rPr>
              <a:t>alla</a:t>
            </a:r>
            <a:r>
              <a:rPr lang="en-US" sz="4000" i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latin typeface="Arial"/>
              </a:rPr>
              <a:t>situazione</a:t>
            </a:r>
            <a:r>
              <a:rPr lang="en-US" sz="4000" i="1" dirty="0">
                <a:solidFill>
                  <a:srgbClr val="000000"/>
                </a:solidFill>
                <a:latin typeface="Arial"/>
              </a:rPr>
              <a:t> socio-</a:t>
            </a:r>
            <a:r>
              <a:rPr lang="en-US" sz="4000" i="1" dirty="0" err="1">
                <a:solidFill>
                  <a:srgbClr val="000000"/>
                </a:solidFill>
                <a:latin typeface="Arial"/>
              </a:rPr>
              <a:t>cognitiva</a:t>
            </a:r>
            <a:r>
              <a:rPr lang="en-US" sz="4000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latin typeface="Arial"/>
              </a:rPr>
              <a:t>dei</a:t>
            </a:r>
            <a:r>
              <a:rPr lang="en-US" sz="4000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latin typeface="Arial"/>
              </a:rPr>
              <a:t>soggetti</a:t>
            </a:r>
            <a:r>
              <a:rPr lang="en-US" sz="4000" i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i="1" dirty="0" err="1">
                <a:solidFill>
                  <a:srgbClr val="000000"/>
                </a:solidFill>
                <a:latin typeface="Arial"/>
              </a:rPr>
              <a:t>coinvolti</a:t>
            </a:r>
            <a:endParaRPr sz="4000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138745" y="0"/>
            <a:ext cx="957564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333333"/>
                </a:solidFill>
                <a:latin typeface="Arial"/>
              </a:rPr>
              <a:t>Il “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problema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conoscenza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”</a:t>
            </a:r>
            <a:endParaRPr sz="4000" b="1" dirty="0">
              <a:solidFill>
                <a:srgbClr val="333333"/>
              </a:solidFill>
            </a:endParaRPr>
          </a:p>
        </p:txBody>
      </p:sp>
      <p:sp>
        <p:nvSpPr>
          <p:cNvPr id="200" name="TextShape 2"/>
          <p:cNvSpPr txBox="1"/>
          <p:nvPr/>
        </p:nvSpPr>
        <p:spPr>
          <a:xfrm>
            <a:off x="504000" y="1002370"/>
            <a:ext cx="9210385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000000"/>
                </a:solidFill>
                <a:latin typeface="Arial"/>
              </a:rPr>
              <a:t>Il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problema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conoscenza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deve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: </a:t>
            </a:r>
            <a:endParaRPr sz="4000" b="1" dirty="0"/>
          </a:p>
          <a:p>
            <a:pPr marL="1028605" lvl="1" indent="-571500">
              <a:buSzPct val="25000"/>
              <a:buFont typeface="Wingdings" panose="05000000000000000000" pitchFamily="2" charset="2"/>
              <a:buChar char="q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permettere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la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costruzione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la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verifica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apprendimento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significativo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b="1" dirty="0"/>
          </a:p>
          <a:p>
            <a:pPr marL="1028605" lvl="1" indent="-571500">
              <a:buSzPct val="25000"/>
              <a:buFont typeface="Wingdings" panose="05000000000000000000" pitchFamily="2" charset="2"/>
              <a:buChar char="q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richiedere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processi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sintesi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confronto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elaborazione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descrivibili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in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sede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definizione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procedimenti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procedure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lavoro</a:t>
            </a:r>
            <a:r>
              <a:rPr lang="en-US" sz="2000" b="1" dirty="0">
                <a:solidFill>
                  <a:srgbClr val="000000"/>
                </a:solidFill>
                <a:latin typeface="Arial"/>
              </a:rPr>
              <a:t>.</a:t>
            </a:r>
            <a:endParaRPr b="1" dirty="0"/>
          </a:p>
          <a:p>
            <a:endParaRPr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extShape 1"/>
          <p:cNvSpPr txBox="1"/>
          <p:nvPr/>
        </p:nvSpPr>
        <p:spPr>
          <a:xfrm>
            <a:off x="2" y="0"/>
            <a:ext cx="957564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b="1" dirty="0" err="1">
                <a:solidFill>
                  <a:srgbClr val="333333"/>
                </a:solidFill>
                <a:latin typeface="Arial"/>
              </a:rPr>
              <a:t>L’elaborato</a:t>
            </a:r>
            <a:endParaRPr b="1" dirty="0">
              <a:solidFill>
                <a:srgbClr val="333333"/>
              </a:solidFill>
            </a:endParaRPr>
          </a:p>
        </p:txBody>
      </p:sp>
      <p:sp>
        <p:nvSpPr>
          <p:cNvPr id="202" name="TextShape 2"/>
          <p:cNvSpPr txBox="1"/>
          <p:nvPr/>
        </p:nvSpPr>
        <p:spPr>
          <a:xfrm>
            <a:off x="504000" y="1227222"/>
            <a:ext cx="9778544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L’elaborato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richiesto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deve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:</a:t>
            </a:r>
            <a:endParaRPr sz="4000" dirty="0"/>
          </a:p>
          <a:p>
            <a:pPr marL="571500" indent="-571500">
              <a:buSzPct val="25000"/>
              <a:buFont typeface="Courier New" panose="02070309020205020404" pitchFamily="49" charset="0"/>
              <a:buChar char="o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corrispondere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a un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modello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comunicativo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usuale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per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soggetti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coinvolti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SzPct val="25000"/>
              <a:buFont typeface="Courier New" panose="02070309020205020404" pitchFamily="49" charset="0"/>
              <a:buChar char="o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essere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definito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in termini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strutturali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e, se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necessario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quantitativi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SzPct val="25000"/>
              <a:buFont typeface="Courier New" panose="02070309020205020404" pitchFamily="49" charset="0"/>
              <a:buChar char="o"/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se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particolarmente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complesso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essere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scomponibile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in nuclei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concettuali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passaggi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operativi</a:t>
            </a:r>
            <a:endParaRPr sz="40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2" y="0"/>
            <a:ext cx="9575640" cy="233568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400" b="1" dirty="0" err="1">
                <a:solidFill>
                  <a:srgbClr val="333333"/>
                </a:solidFill>
                <a:latin typeface="Arial"/>
              </a:rPr>
              <a:t>Varianti</a:t>
            </a:r>
            <a:r>
              <a:rPr lang="en-US" sz="4400" b="1" dirty="0">
                <a:solidFill>
                  <a:srgbClr val="333333"/>
                </a:solidFill>
                <a:latin typeface="Arial"/>
              </a:rPr>
              <a:t> e </a:t>
            </a:r>
            <a:r>
              <a:rPr lang="en-US" sz="4400" b="1" dirty="0" err="1">
                <a:solidFill>
                  <a:srgbClr val="333333"/>
                </a:solidFill>
                <a:latin typeface="Arial"/>
              </a:rPr>
              <a:t>sviluppi</a:t>
            </a:r>
            <a:endParaRPr sz="4400" b="1" dirty="0">
              <a:solidFill>
                <a:srgbClr val="333333"/>
              </a:solidFill>
            </a:endParaRPr>
          </a:p>
        </p:txBody>
      </p:sp>
      <p:sp>
        <p:nvSpPr>
          <p:cNvPr id="204" name="TextShape 2"/>
          <p:cNvSpPr txBox="1"/>
          <p:nvPr/>
        </p:nvSpPr>
        <p:spPr>
          <a:xfrm>
            <a:off x="324119" y="717557"/>
            <a:ext cx="937749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pPr marL="571500" indent="-571500">
              <a:buSzPct val="25000"/>
              <a:buFont typeface="Wingdings" panose="05000000000000000000" pitchFamily="2" charset="2"/>
              <a:buChar char="§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definire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parità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compiti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maggiore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o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minore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complessità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SzPct val="25000"/>
              <a:buFont typeface="Wingdings" panose="05000000000000000000" pitchFamily="2" charset="2"/>
              <a:buChar char="§"/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parità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compito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ridurre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o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incrementare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numero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web 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quindi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numero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analisi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confronti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sintesi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effettuare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SzPct val="25000"/>
              <a:buFont typeface="Wingdings" panose="05000000000000000000" pitchFamily="2" charset="2"/>
              <a:buChar char="§"/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far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giocare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ricercatori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compito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supervisori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mediante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strutturazione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diretta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cacce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di Webquest.</a:t>
            </a:r>
            <a:endParaRPr sz="4000" dirty="0"/>
          </a:p>
          <a:p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2" y="302760"/>
            <a:ext cx="957564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333333"/>
                </a:solidFill>
                <a:latin typeface="Arial"/>
              </a:rPr>
              <a:t>La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rappresentazione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dei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risultati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smtClean="0">
                <a:solidFill>
                  <a:srgbClr val="333333"/>
                </a:solidFill>
                <a:latin typeface="Arial"/>
              </a:rPr>
              <a:t>– 2 </a:t>
            </a:r>
            <a:r>
              <a:rPr lang="en-US" sz="4000" b="1" dirty="0" err="1" smtClean="0">
                <a:solidFill>
                  <a:srgbClr val="333333"/>
                </a:solidFill>
                <a:latin typeface="Arial"/>
                <a:hlinkClick r:id="rId2"/>
              </a:rPr>
              <a:t>Wikimindmap</a:t>
            </a:r>
            <a:endParaRPr lang="en-US" sz="4000" b="1" dirty="0" smtClean="0">
              <a:solidFill>
                <a:srgbClr val="333333"/>
              </a:solidFill>
              <a:latin typeface="Arial"/>
            </a:endParaRPr>
          </a:p>
          <a:p>
            <a:endParaRPr lang="en-US" sz="4000" b="1" dirty="0">
              <a:solidFill>
                <a:srgbClr val="333333"/>
              </a:solidFill>
              <a:latin typeface="Arial"/>
            </a:endParaRPr>
          </a:p>
        </p:txBody>
      </p:sp>
      <p:sp>
        <p:nvSpPr>
          <p:cNvPr id="138" name="TextShape 2"/>
          <p:cNvSpPr txBox="1"/>
          <p:nvPr/>
        </p:nvSpPr>
        <p:spPr>
          <a:xfrm>
            <a:off x="504001" y="1931760"/>
            <a:ext cx="839988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endParaRPr dirty="0"/>
          </a:p>
          <a:p>
            <a:endParaRPr dirty="0"/>
          </a:p>
        </p:txBody>
      </p:sp>
      <p:pic>
        <p:nvPicPr>
          <p:cNvPr id="3" name="Immagine 2" descr="Schermata 2014-12-20 alle 13.40.2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289" y="1716480"/>
            <a:ext cx="8784353" cy="575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179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2" y="0"/>
            <a:ext cx="9575640" cy="233568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400" b="1" dirty="0" err="1">
                <a:solidFill>
                  <a:srgbClr val="333333"/>
                </a:solidFill>
                <a:latin typeface="Arial"/>
              </a:rPr>
              <a:t>Varianti</a:t>
            </a:r>
            <a:r>
              <a:rPr lang="en-US" sz="4400" b="1" dirty="0">
                <a:solidFill>
                  <a:srgbClr val="333333"/>
                </a:solidFill>
                <a:latin typeface="Arial"/>
              </a:rPr>
              <a:t> e </a:t>
            </a:r>
            <a:r>
              <a:rPr lang="en-US" sz="4400" b="1" dirty="0" err="1">
                <a:solidFill>
                  <a:srgbClr val="333333"/>
                </a:solidFill>
                <a:latin typeface="Arial"/>
              </a:rPr>
              <a:t>sviluppi</a:t>
            </a:r>
            <a:endParaRPr sz="4400" b="1" dirty="0">
              <a:solidFill>
                <a:srgbClr val="333333"/>
              </a:solidFill>
            </a:endParaRPr>
          </a:p>
        </p:txBody>
      </p:sp>
      <p:sp>
        <p:nvSpPr>
          <p:cNvPr id="204" name="TextShape 2"/>
          <p:cNvSpPr txBox="1"/>
          <p:nvPr/>
        </p:nvSpPr>
        <p:spPr>
          <a:xfrm>
            <a:off x="198152" y="687576"/>
            <a:ext cx="937749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pPr marL="571500" indent="-571500">
              <a:buSzPct val="25000"/>
              <a:buFont typeface="Arial" panose="020B0604020202020204" pitchFamily="34" charset="0"/>
              <a:buChar char="•"/>
            </a:pP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definire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parità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compiti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maggiore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o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minore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complessità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SzPct val="25000"/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parità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compito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ridurre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o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incrementare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numero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web e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quindi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numero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analisi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confronti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sintesi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da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effettuare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;</a:t>
            </a:r>
            <a:endParaRPr sz="4000" dirty="0"/>
          </a:p>
          <a:p>
            <a:pPr marL="571500" indent="-571500">
              <a:buSzPct val="25000"/>
              <a:buFont typeface="Arial" panose="020B0604020202020204" pitchFamily="34" charset="0"/>
              <a:buChar char="•"/>
            </a:pPr>
            <a:r>
              <a:rPr lang="en-US" sz="4000" b="1" dirty="0">
                <a:solidFill>
                  <a:srgbClr val="000000"/>
                </a:solidFill>
                <a:latin typeface="Arial"/>
              </a:rPr>
              <a:t>far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giocare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ai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ricercatori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il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compito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supervisori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mediante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strutturazione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diretta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000000"/>
                </a:solidFill>
                <a:latin typeface="Arial"/>
              </a:rPr>
              <a:t>cacce</a:t>
            </a:r>
            <a:r>
              <a:rPr lang="en-US" sz="4000" b="1" dirty="0">
                <a:solidFill>
                  <a:srgbClr val="000000"/>
                </a:solidFill>
                <a:latin typeface="Arial"/>
              </a:rPr>
              <a:t> e di Webquest.</a:t>
            </a:r>
            <a:endParaRPr sz="4000" dirty="0"/>
          </a:p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606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2" y="0"/>
            <a:ext cx="9575640" cy="233568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400" b="1" dirty="0" err="1" smtClean="0">
                <a:solidFill>
                  <a:srgbClr val="333333"/>
                </a:solidFill>
                <a:latin typeface="Arial"/>
              </a:rPr>
              <a:t>Strategia</a:t>
            </a:r>
            <a:r>
              <a:rPr lang="en-US" sz="4400" b="1" dirty="0" smtClean="0">
                <a:solidFill>
                  <a:srgbClr val="333333"/>
                </a:solidFill>
                <a:latin typeface="Arial"/>
              </a:rPr>
              <a:t> di support del BIG 6</a:t>
            </a:r>
            <a:endParaRPr sz="4400" b="1" dirty="0">
              <a:solidFill>
                <a:srgbClr val="333333"/>
              </a:solidFill>
            </a:endParaRPr>
          </a:p>
        </p:txBody>
      </p:sp>
      <p:sp>
        <p:nvSpPr>
          <p:cNvPr id="204" name="TextShape 2"/>
          <p:cNvSpPr txBox="1"/>
          <p:nvPr/>
        </p:nvSpPr>
        <p:spPr>
          <a:xfrm>
            <a:off x="99077" y="1255809"/>
            <a:ext cx="937749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pPr marL="742950" indent="-742950">
              <a:buSzPct val="25000"/>
              <a:buFont typeface="+mj-lt"/>
              <a:buAutoNum type="arabicPeriod"/>
            </a:pPr>
            <a:r>
              <a:rPr lang="it-IT" sz="4000" b="1" dirty="0" smtClean="0">
                <a:solidFill>
                  <a:srgbClr val="000000"/>
                </a:solidFill>
                <a:latin typeface="Arial"/>
              </a:rPr>
              <a:t>Definizione del compito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;</a:t>
            </a: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Strategie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per la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ricerca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informazioni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;</a:t>
            </a: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Localizzazione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e accesso;</a:t>
            </a: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Utilizzo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;</a:t>
            </a: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Sintesi</a:t>
            </a:r>
            <a:endParaRPr lang="en-US" sz="4000" b="1" dirty="0" smtClean="0">
              <a:solidFill>
                <a:srgbClr val="000000"/>
              </a:solidFill>
              <a:latin typeface="Arial"/>
            </a:endParaRP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Valutazione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conclusiva</a:t>
            </a:r>
            <a:endParaRPr lang="en-US" sz="4000" b="1" dirty="0" smtClean="0">
              <a:solidFill>
                <a:srgbClr val="000000"/>
              </a:solidFill>
              <a:latin typeface="Arial"/>
            </a:endParaRPr>
          </a:p>
          <a:p>
            <a:pPr marL="571500" indent="-571500">
              <a:buSzPct val="25000"/>
              <a:buFont typeface="Arial" panose="020B0604020202020204" pitchFamily="34" charset="0"/>
              <a:buChar char="•"/>
            </a:pPr>
            <a:endParaRPr sz="4000" dirty="0"/>
          </a:p>
        </p:txBody>
      </p:sp>
    </p:spTree>
    <p:extLst>
      <p:ext uri="{BB962C8B-B14F-4D97-AF65-F5344CB8AC3E}">
        <p14:creationId xmlns:p14="http://schemas.microsoft.com/office/powerpoint/2010/main" val="687597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TextShape 1"/>
          <p:cNvSpPr txBox="1"/>
          <p:nvPr/>
        </p:nvSpPr>
        <p:spPr>
          <a:xfrm>
            <a:off x="2" y="0"/>
            <a:ext cx="9575640" cy="233568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400" b="1" dirty="0" err="1" smtClean="0">
                <a:solidFill>
                  <a:srgbClr val="333333"/>
                </a:solidFill>
                <a:latin typeface="Arial"/>
              </a:rPr>
              <a:t>Strategia</a:t>
            </a:r>
            <a:r>
              <a:rPr lang="en-US" sz="4400" b="1" dirty="0" smtClean="0">
                <a:solidFill>
                  <a:srgbClr val="333333"/>
                </a:solidFill>
                <a:latin typeface="Arial"/>
              </a:rPr>
              <a:t> BIG 6</a:t>
            </a:r>
            <a:endParaRPr sz="4400" b="1" dirty="0">
              <a:solidFill>
                <a:srgbClr val="333333"/>
              </a:solidFill>
            </a:endParaRPr>
          </a:p>
        </p:txBody>
      </p:sp>
      <p:sp>
        <p:nvSpPr>
          <p:cNvPr id="204" name="TextShape 2"/>
          <p:cNvSpPr txBox="1"/>
          <p:nvPr/>
        </p:nvSpPr>
        <p:spPr>
          <a:xfrm>
            <a:off x="99077" y="1255809"/>
            <a:ext cx="937749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pPr marL="742950" indent="-742950">
              <a:buSzPct val="25000"/>
              <a:buFont typeface="+mj-lt"/>
              <a:buAutoNum type="arabicPeriod"/>
            </a:pPr>
            <a:r>
              <a:rPr lang="it-IT" sz="4000" b="1" dirty="0" smtClean="0">
                <a:solidFill>
                  <a:srgbClr val="000000"/>
                </a:solidFill>
                <a:latin typeface="Arial"/>
              </a:rPr>
              <a:t>Definizione del compito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;</a:t>
            </a: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Strategie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per la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ricerca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informazioni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;</a:t>
            </a: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Localizzazione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e accesso;</a:t>
            </a: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Utilizzo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delle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risorse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;</a:t>
            </a: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Sintesi</a:t>
            </a:r>
            <a:endParaRPr lang="en-US" sz="4000" b="1" dirty="0" smtClean="0">
              <a:solidFill>
                <a:srgbClr val="000000"/>
              </a:solidFill>
              <a:latin typeface="Arial"/>
            </a:endParaRPr>
          </a:p>
          <a:p>
            <a:pPr marL="742950" indent="-742950">
              <a:buSzPct val="25000"/>
              <a:buFont typeface="+mj-lt"/>
              <a:buAutoNum type="arabicPeriod"/>
            </a:pP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Valutazione</a:t>
            </a:r>
            <a:r>
              <a:rPr lang="en-US" sz="4000" b="1" dirty="0" smtClean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000000"/>
                </a:solidFill>
                <a:latin typeface="Arial"/>
              </a:rPr>
              <a:t>conclusiva</a:t>
            </a:r>
            <a:endParaRPr lang="en-US" sz="4000" b="1" dirty="0" smtClean="0">
              <a:solidFill>
                <a:srgbClr val="000000"/>
              </a:solidFill>
              <a:latin typeface="Arial"/>
            </a:endParaRPr>
          </a:p>
          <a:p>
            <a:pPr marL="571500" indent="-571500">
              <a:buSzPct val="25000"/>
              <a:buFont typeface="Arial" panose="020B0604020202020204" pitchFamily="34" charset="0"/>
              <a:buChar char="•"/>
            </a:pPr>
            <a:endParaRPr sz="4000" dirty="0"/>
          </a:p>
        </p:txBody>
      </p:sp>
    </p:spTree>
    <p:extLst>
      <p:ext uri="{BB962C8B-B14F-4D97-AF65-F5344CB8AC3E}">
        <p14:creationId xmlns:p14="http://schemas.microsoft.com/office/powerpoint/2010/main" val="2031850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Shape 1"/>
          <p:cNvSpPr txBox="1"/>
          <p:nvPr/>
        </p:nvSpPr>
        <p:spPr>
          <a:xfrm>
            <a:off x="159999" y="0"/>
            <a:ext cx="10079641" cy="6523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 smtClean="0">
                <a:solidFill>
                  <a:srgbClr val="333333"/>
                </a:solidFill>
                <a:latin typeface="Arial"/>
              </a:rPr>
              <a:t>Esempi</a:t>
            </a:r>
            <a:r>
              <a:rPr lang="en-US" sz="4000" b="1" dirty="0" smtClean="0">
                <a:solidFill>
                  <a:srgbClr val="333333"/>
                </a:solidFill>
                <a:latin typeface="Arial"/>
              </a:rPr>
              <a:t> di </a:t>
            </a:r>
            <a:r>
              <a:rPr lang="en-US" sz="4000" b="1" dirty="0" err="1" smtClean="0">
                <a:solidFill>
                  <a:srgbClr val="333333"/>
                </a:solidFill>
                <a:latin typeface="Arial"/>
              </a:rPr>
              <a:t>strumenti</a:t>
            </a:r>
            <a:r>
              <a:rPr lang="en-US" sz="4000" b="1" dirty="0" smtClean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 smtClean="0">
                <a:solidFill>
                  <a:srgbClr val="333333"/>
                </a:solidFill>
                <a:latin typeface="Arial"/>
              </a:rPr>
              <a:t>particolari</a:t>
            </a:r>
            <a:endParaRPr sz="4000" b="1" dirty="0">
              <a:solidFill>
                <a:srgbClr val="333333"/>
              </a:solidFill>
            </a:endParaRPr>
          </a:p>
        </p:txBody>
      </p:sp>
      <p:sp>
        <p:nvSpPr>
          <p:cNvPr id="209" name="TextShape 2"/>
          <p:cNvSpPr txBox="1"/>
          <p:nvPr/>
        </p:nvSpPr>
        <p:spPr>
          <a:xfrm>
            <a:off x="504001" y="1931760"/>
            <a:ext cx="839988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pPr algn="ctr"/>
            <a:endParaRPr dirty="0"/>
          </a:p>
          <a:p>
            <a:endParaRPr dirty="0"/>
          </a:p>
          <a:p>
            <a:endParaRPr dirty="0"/>
          </a:p>
        </p:txBody>
      </p:sp>
      <p:pic>
        <p:nvPicPr>
          <p:cNvPr id="1026" name="Picture 2" descr="https://1.bp.blogspot.com/-WFAmLewyx5U/VxTr-m5RMyI/AAAAAAAA0Ro/P3ZZPawDxPQ_Hh45wxeLw7X3gNQPEK1rQCLcB/s200/scrible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55" y="6081493"/>
            <a:ext cx="3645419" cy="984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Immagine 2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99" y="1773654"/>
            <a:ext cx="5953125" cy="3352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2" y="122537"/>
            <a:ext cx="9575640" cy="2213143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Motori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di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ricerca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personalizzati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 (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risorsa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pronta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)</a:t>
            </a:r>
            <a:endParaRPr sz="4000" b="1" dirty="0">
              <a:solidFill>
                <a:srgbClr val="333333"/>
              </a:solidFill>
            </a:endParaRPr>
          </a:p>
        </p:txBody>
      </p:sp>
      <p:sp>
        <p:nvSpPr>
          <p:cNvPr id="206" name="TextShape 2"/>
          <p:cNvSpPr txBox="1"/>
          <p:nvPr/>
        </p:nvSpPr>
        <p:spPr>
          <a:xfrm>
            <a:off x="504001" y="1931760"/>
            <a:ext cx="8399880" cy="4820760"/>
          </a:xfrm>
          <a:prstGeom prst="rect">
            <a:avLst/>
          </a:prstGeom>
        </p:spPr>
        <p:txBody>
          <a:bodyPr lIns="91420" tIns="91420" rIns="91420" bIns="45711"/>
          <a:lstStyle/>
          <a:p>
            <a:pPr algn="ctr"/>
            <a:endParaRPr/>
          </a:p>
          <a:p>
            <a:endParaRPr/>
          </a:p>
          <a:p>
            <a:endParaRPr/>
          </a:p>
        </p:txBody>
      </p:sp>
      <p:pic>
        <p:nvPicPr>
          <p:cNvPr id="207" name="Immagine 4">
            <a:hlinkClick r:id="rId2"/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708843" y="2205000"/>
            <a:ext cx="8665559" cy="3648240"/>
          </a:xfrm>
          <a:prstGeom prst="rect">
            <a:avLst/>
          </a:prstGeom>
          <a:ln w="9360">
            <a:solidFill>
              <a:srgbClr val="000000"/>
            </a:solidFill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TextShape 1"/>
          <p:cNvSpPr txBox="1"/>
          <p:nvPr/>
        </p:nvSpPr>
        <p:spPr>
          <a:xfrm>
            <a:off x="1" y="708480"/>
            <a:ext cx="10079641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>
                <a:solidFill>
                  <a:srgbClr val="333333"/>
                </a:solidFill>
                <a:latin typeface="Arial"/>
              </a:rPr>
              <a:t>Il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diritto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d’autore</a:t>
            </a:r>
            <a:endParaRPr sz="4000" b="1" dirty="0">
              <a:solidFill>
                <a:srgbClr val="333333"/>
              </a:solidFill>
            </a:endParaRPr>
          </a:p>
        </p:txBody>
      </p:sp>
      <p:sp>
        <p:nvSpPr>
          <p:cNvPr id="145" name="TextShape 2"/>
          <p:cNvSpPr txBox="1"/>
          <p:nvPr/>
        </p:nvSpPr>
        <p:spPr>
          <a:xfrm>
            <a:off x="504000" y="1931760"/>
            <a:ext cx="9143543" cy="5384160"/>
          </a:xfrm>
          <a:prstGeom prst="rect">
            <a:avLst/>
          </a:prstGeom>
        </p:spPr>
        <p:txBody>
          <a:bodyPr lIns="91420" tIns="91420" rIns="91420" bIns="45711"/>
          <a:lstStyle/>
          <a:p>
            <a:pPr algn="ctr"/>
            <a:endParaRPr dirty="0"/>
          </a:p>
          <a:p>
            <a:r>
              <a:rPr lang="en-US" sz="3300" b="1" dirty="0">
                <a:solidFill>
                  <a:srgbClr val="1E1E1E"/>
                </a:solidFill>
                <a:latin typeface="Arial"/>
              </a:rPr>
              <a:t>In </a:t>
            </a:r>
            <a:r>
              <a:rPr lang="en-US" sz="3300" b="1" dirty="0" err="1">
                <a:solidFill>
                  <a:srgbClr val="1E1E1E"/>
                </a:solidFill>
                <a:latin typeface="Arial"/>
              </a:rPr>
              <a:t>assenza</a:t>
            </a:r>
            <a:r>
              <a:rPr lang="en-US" sz="3300" b="1" dirty="0">
                <a:solidFill>
                  <a:srgbClr val="1E1E1E"/>
                </a:solidFill>
                <a:latin typeface="Arial"/>
              </a:rPr>
              <a:t> di </a:t>
            </a:r>
            <a:r>
              <a:rPr lang="en-US" sz="3300" b="1" dirty="0" err="1">
                <a:solidFill>
                  <a:srgbClr val="1E1E1E"/>
                </a:solidFill>
                <a:latin typeface="Arial"/>
              </a:rPr>
              <a:t>indicazioni</a:t>
            </a:r>
            <a:r>
              <a:rPr lang="en-US" sz="3300" b="1" dirty="0">
                <a:solidFill>
                  <a:srgbClr val="1E1E1E"/>
                </a:solidFill>
                <a:latin typeface="Arial"/>
              </a:rPr>
              <a:t>, vale </a:t>
            </a:r>
            <a:r>
              <a:rPr lang="en-US" sz="3300" b="1" dirty="0" err="1">
                <a:solidFill>
                  <a:srgbClr val="1E1E1E"/>
                </a:solidFill>
                <a:latin typeface="Arial"/>
              </a:rPr>
              <a:t>il</a:t>
            </a:r>
            <a:r>
              <a:rPr lang="en-US" sz="3300" b="1" dirty="0">
                <a:solidFill>
                  <a:srgbClr val="1E1E1E"/>
                </a:solidFill>
                <a:latin typeface="Arial"/>
              </a:rPr>
              <a:t> </a:t>
            </a:r>
            <a:r>
              <a:rPr lang="en-US" sz="3300" b="1" i="1" dirty="0">
                <a:solidFill>
                  <a:srgbClr val="1E1E1E"/>
                </a:solidFill>
                <a:latin typeface="Arial"/>
              </a:rPr>
              <a:t>copyright</a:t>
            </a:r>
            <a:endParaRPr dirty="0"/>
          </a:p>
          <a:p>
            <a:endParaRPr dirty="0"/>
          </a:p>
          <a:p>
            <a:r>
              <a:rPr lang="en-US" sz="3300" b="1" dirty="0" err="1">
                <a:solidFill>
                  <a:srgbClr val="1E1E1E"/>
                </a:solidFill>
                <a:latin typeface="Arial"/>
              </a:rPr>
              <a:t>Sono</a:t>
            </a:r>
            <a:r>
              <a:rPr lang="en-US" sz="3300" b="1" dirty="0">
                <a:solidFill>
                  <a:srgbClr val="1E1E1E"/>
                </a:solidFill>
                <a:latin typeface="Arial"/>
              </a:rPr>
              <a:t> </a:t>
            </a:r>
            <a:r>
              <a:rPr lang="en-US" sz="3300" b="1" dirty="0" err="1" smtClean="0">
                <a:solidFill>
                  <a:srgbClr val="1E1E1E"/>
                </a:solidFill>
                <a:latin typeface="Arial"/>
              </a:rPr>
              <a:t>però</a:t>
            </a:r>
            <a:r>
              <a:rPr lang="en-US" sz="3300" b="1" dirty="0" smtClean="0">
                <a:solidFill>
                  <a:srgbClr val="1E1E1E"/>
                </a:solidFill>
                <a:latin typeface="Arial"/>
              </a:rPr>
              <a:t> </a:t>
            </a:r>
            <a:r>
              <a:rPr lang="en-US" sz="3300" b="1" dirty="0" err="1" smtClean="0">
                <a:solidFill>
                  <a:srgbClr val="1E1E1E"/>
                </a:solidFill>
                <a:latin typeface="Arial"/>
              </a:rPr>
              <a:t>presenti</a:t>
            </a:r>
            <a:r>
              <a:rPr lang="en-US" sz="3300" b="1" dirty="0" smtClean="0">
                <a:solidFill>
                  <a:srgbClr val="1E1E1E"/>
                </a:solidFill>
                <a:latin typeface="Arial"/>
              </a:rPr>
              <a:t> </a:t>
            </a:r>
            <a:r>
              <a:rPr lang="en-US" sz="3300" b="1" dirty="0" err="1">
                <a:solidFill>
                  <a:srgbClr val="1E1E1E"/>
                </a:solidFill>
                <a:latin typeface="Arial"/>
              </a:rPr>
              <a:t>risorse</a:t>
            </a:r>
            <a:r>
              <a:rPr lang="en-US" sz="3300" b="1" dirty="0">
                <a:solidFill>
                  <a:srgbClr val="1E1E1E"/>
                </a:solidFill>
                <a:latin typeface="Arial"/>
              </a:rPr>
              <a:t> </a:t>
            </a:r>
            <a:r>
              <a:rPr lang="en-US" sz="3300" b="1" dirty="0" err="1">
                <a:solidFill>
                  <a:srgbClr val="1E1E1E"/>
                </a:solidFill>
                <a:latin typeface="Arial"/>
              </a:rPr>
              <a:t>rilasciate</a:t>
            </a:r>
            <a:r>
              <a:rPr lang="en-US" sz="3300" b="1" dirty="0">
                <a:solidFill>
                  <a:srgbClr val="1E1E1E"/>
                </a:solidFill>
                <a:latin typeface="Arial"/>
              </a:rPr>
              <a:t> sotto </a:t>
            </a:r>
            <a:r>
              <a:rPr lang="en-US" sz="3300" b="1" dirty="0">
                <a:solidFill>
                  <a:srgbClr val="1E1E1E"/>
                </a:solidFill>
                <a:latin typeface="Arial"/>
                <a:hlinkClick r:id="rId2"/>
              </a:rPr>
              <a:t>Creative Commons Licenses</a:t>
            </a:r>
            <a:endParaRPr dirty="0"/>
          </a:p>
          <a:p>
            <a:endParaRPr lang="en-US" sz="2500" b="1" dirty="0" smtClean="0">
              <a:solidFill>
                <a:srgbClr val="1E1E1E"/>
              </a:solidFill>
              <a:latin typeface="Arial"/>
              <a:hlinkClick r:id="rId3"/>
            </a:endParaRPr>
          </a:p>
          <a:p>
            <a:r>
              <a:rPr lang="en-US" sz="2500" b="1" dirty="0" smtClean="0">
                <a:solidFill>
                  <a:srgbClr val="1E1E1E"/>
                </a:solidFill>
                <a:latin typeface="Arial"/>
                <a:hlinkClick r:id="rId3"/>
              </a:rPr>
              <a:t>Motore </a:t>
            </a:r>
            <a:r>
              <a:rPr lang="en-US" sz="2500" b="1" dirty="0">
                <a:solidFill>
                  <a:srgbClr val="1E1E1E"/>
                </a:solidFill>
                <a:latin typeface="Arial"/>
                <a:hlinkClick r:id="rId3"/>
              </a:rPr>
              <a:t>di ricerca CCL</a:t>
            </a:r>
            <a:endParaRPr dirty="0"/>
          </a:p>
          <a:p>
            <a:endParaRPr lang="en-US" sz="2500" b="1" dirty="0" smtClean="0">
              <a:solidFill>
                <a:srgbClr val="1E1E1E"/>
              </a:solidFill>
              <a:latin typeface="Arial"/>
              <a:hlinkClick r:id="rId4"/>
            </a:endParaRPr>
          </a:p>
          <a:p>
            <a:r>
              <a:rPr lang="en-US" sz="2500" b="1" dirty="0" smtClean="0">
                <a:solidFill>
                  <a:srgbClr val="1E1E1E"/>
                </a:solidFill>
                <a:latin typeface="Arial"/>
                <a:hlinkClick r:id="rId4"/>
              </a:rPr>
              <a:t>Archive.org</a:t>
            </a:r>
            <a:r>
              <a:rPr lang="en-US" sz="2500" b="1" dirty="0" smtClean="0">
                <a:solidFill>
                  <a:srgbClr val="1E1E1E"/>
                </a:solidFill>
                <a:latin typeface="Arial"/>
              </a:rPr>
              <a:t> </a:t>
            </a:r>
            <a:endParaRPr dirty="0"/>
          </a:p>
          <a:p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46800" y="0"/>
            <a:ext cx="9575640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L’importanza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dell’Autore</a:t>
            </a:r>
            <a:endParaRPr sz="4000" b="1" dirty="0">
              <a:solidFill>
                <a:srgbClr val="333333"/>
              </a:solidFill>
            </a:endParaRPr>
          </a:p>
        </p:txBody>
      </p:sp>
      <p:pic>
        <p:nvPicPr>
          <p:cNvPr id="148" name="Immagine 3"/>
          <p:cNvPicPr/>
          <p:nvPr/>
        </p:nvPicPr>
        <p:blipFill>
          <a:blip r:embed="rId2"/>
          <a:stretch>
            <a:fillRect/>
          </a:stretch>
        </p:blipFill>
        <p:spPr>
          <a:xfrm>
            <a:off x="315000" y="1890002"/>
            <a:ext cx="4300920" cy="4314960"/>
          </a:xfrm>
          <a:prstGeom prst="rect">
            <a:avLst/>
          </a:prstGeom>
          <a:ln w="9360">
            <a:solidFill>
              <a:srgbClr val="000000"/>
            </a:solidFill>
            <a:miter/>
          </a:ln>
        </p:spPr>
      </p:pic>
      <p:pic>
        <p:nvPicPr>
          <p:cNvPr id="149" name="Immagine 4"/>
          <p:cNvPicPr/>
          <p:nvPr/>
        </p:nvPicPr>
        <p:blipFill>
          <a:blip r:embed="rId3"/>
          <a:stretch>
            <a:fillRect/>
          </a:stretch>
        </p:blipFill>
        <p:spPr>
          <a:xfrm>
            <a:off x="5197320" y="2819162"/>
            <a:ext cx="4425120" cy="4346640"/>
          </a:xfrm>
          <a:prstGeom prst="rect">
            <a:avLst/>
          </a:prstGeom>
          <a:ln w="9360">
            <a:solidFill>
              <a:srgbClr val="000000"/>
            </a:solidFill>
            <a:miter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1" y="0"/>
            <a:ext cx="10079641" cy="141372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3600" b="1" u="sng" dirty="0" err="1">
                <a:solidFill>
                  <a:srgbClr val="333333"/>
                </a:solidFill>
                <a:latin typeface="Arial"/>
              </a:rPr>
              <a:t>Autorevolezza</a:t>
            </a:r>
            <a:r>
              <a:rPr lang="en-US" sz="3600" b="1" u="sng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3600" b="1" u="sng" dirty="0" err="1">
                <a:solidFill>
                  <a:srgbClr val="333333"/>
                </a:solidFill>
                <a:latin typeface="Arial"/>
              </a:rPr>
              <a:t>degli</a:t>
            </a:r>
            <a:r>
              <a:rPr lang="en-US" sz="3600" b="1" u="sng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3600" b="1" u="sng" dirty="0" err="1">
                <a:solidFill>
                  <a:srgbClr val="333333"/>
                </a:solidFill>
                <a:latin typeface="Arial"/>
              </a:rPr>
              <a:t>Autori</a:t>
            </a:r>
            <a:r>
              <a:rPr lang="en-US" sz="3600" b="1" u="sng" dirty="0">
                <a:solidFill>
                  <a:srgbClr val="333333"/>
                </a:solidFill>
                <a:latin typeface="Arial"/>
              </a:rPr>
              <a:t> – </a:t>
            </a:r>
            <a:r>
              <a:rPr lang="en-US" sz="3600" b="1" u="sng" dirty="0" smtClean="0">
                <a:solidFill>
                  <a:srgbClr val="333333"/>
                </a:solidFill>
                <a:latin typeface="Arial"/>
              </a:rPr>
              <a:t>Michael Kerry (1997-98)</a:t>
            </a:r>
          </a:p>
          <a:p>
            <a:endParaRPr lang="en-US" sz="3600" u="sng" dirty="0">
              <a:solidFill>
                <a:srgbClr val="D1282E"/>
              </a:solidFill>
              <a:latin typeface="Arial"/>
            </a:endParaRPr>
          </a:p>
          <a:p>
            <a:endParaRPr dirty="0"/>
          </a:p>
        </p:txBody>
      </p:sp>
      <p:sp>
        <p:nvSpPr>
          <p:cNvPr id="154" name="TextShape 2"/>
          <p:cNvSpPr txBox="1"/>
          <p:nvPr/>
        </p:nvSpPr>
        <p:spPr>
          <a:xfrm>
            <a:off x="157322" y="1890002"/>
            <a:ext cx="9921960" cy="5140799"/>
          </a:xfrm>
          <a:prstGeom prst="rect">
            <a:avLst/>
          </a:prstGeom>
        </p:spPr>
        <p:txBody>
          <a:bodyPr lIns="91420" tIns="91420" rIns="91420" bIns="45711"/>
          <a:lstStyle/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200" b="1" dirty="0">
                <a:solidFill>
                  <a:srgbClr val="000000"/>
                </a:solidFill>
                <a:latin typeface="Arial"/>
              </a:rPr>
              <a:t>Si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riesce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identificare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l’Autore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della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pagina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?</a:t>
            </a:r>
            <a:endParaRPr sz="3200" dirty="0"/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200" b="1" dirty="0">
                <a:solidFill>
                  <a:srgbClr val="000000"/>
                </a:solidFill>
                <a:latin typeface="Arial"/>
              </a:rPr>
              <a:t>Chi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è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? </a:t>
            </a:r>
            <a:endParaRPr sz="3200" dirty="0"/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200" b="1" dirty="0">
                <a:solidFill>
                  <a:srgbClr val="000000"/>
                </a:solidFill>
                <a:latin typeface="Arial"/>
              </a:rPr>
              <a:t>Si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può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contattare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?</a:t>
            </a:r>
            <a:endParaRPr sz="3200" dirty="0"/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Quali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sono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le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credenziali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dell’Autore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della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pagina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?</a:t>
            </a:r>
            <a:endParaRPr sz="3200" dirty="0"/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L’Autore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appare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qualificato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?</a:t>
            </a:r>
            <a:endParaRPr sz="3200" dirty="0"/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200" b="1" dirty="0">
                <a:solidFill>
                  <a:srgbClr val="000000"/>
                </a:solidFill>
                <a:latin typeface="Arial"/>
              </a:rPr>
              <a:t>Chi ha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pubblicato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l’informazione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?</a:t>
            </a:r>
            <a:endParaRPr sz="3200" dirty="0"/>
          </a:p>
          <a:p>
            <a:pPr marL="457200" indent="-457200">
              <a:lnSpc>
                <a:spcPct val="90000"/>
              </a:lnSpc>
              <a:buFont typeface="Arial"/>
              <a:buChar char="•"/>
            </a:pP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È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presente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qualche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pubblicità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 o </a:t>
            </a:r>
            <a:r>
              <a:rPr lang="en-US" sz="3200" b="1" dirty="0" err="1">
                <a:solidFill>
                  <a:srgbClr val="000000"/>
                </a:solidFill>
                <a:latin typeface="Arial"/>
              </a:rPr>
              <a:t>sponsorizzazione</a:t>
            </a:r>
            <a:r>
              <a:rPr lang="en-US" sz="3200" b="1" dirty="0">
                <a:solidFill>
                  <a:srgbClr val="000000"/>
                </a:solidFill>
                <a:latin typeface="Arial"/>
              </a:rPr>
              <a:t>?</a:t>
            </a:r>
            <a:endParaRPr sz="3200" dirty="0"/>
          </a:p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[</a:t>
            </a:r>
            <a:r>
              <a:rPr lang="en-US" sz="1200" b="1" dirty="0" err="1">
                <a:solidFill>
                  <a:srgbClr val="000000"/>
                </a:solidFill>
                <a:latin typeface="Arial"/>
              </a:rPr>
              <a:t>Adattamento</a:t>
            </a:r>
            <a:r>
              <a:rPr lang="en-US" sz="1200" b="1" dirty="0">
                <a:solidFill>
                  <a:srgbClr val="000000"/>
                </a:solidFill>
                <a:latin typeface="Arial"/>
              </a:rPr>
              <a:t> e </a:t>
            </a:r>
            <a:r>
              <a:rPr lang="en-US" sz="1200" b="1" dirty="0" err="1">
                <a:solidFill>
                  <a:srgbClr val="000000"/>
                </a:solidFill>
                <a:latin typeface="Arial"/>
              </a:rPr>
              <a:t>traduzione</a:t>
            </a:r>
            <a:r>
              <a:rPr lang="en-US" sz="1200" b="1" dirty="0">
                <a:solidFill>
                  <a:srgbClr val="000000"/>
                </a:solidFill>
                <a:latin typeface="Arial"/>
              </a:rPr>
              <a:t> da</a:t>
            </a:r>
            <a:endParaRPr dirty="0"/>
          </a:p>
          <a:p>
            <a:pPr algn="ctr">
              <a:lnSpc>
                <a:spcPct val="90000"/>
              </a:lnSpc>
            </a:pPr>
            <a:r>
              <a:rPr lang="en-US" sz="1200" b="1" dirty="0">
                <a:solidFill>
                  <a:srgbClr val="000000"/>
                </a:solidFill>
                <a:latin typeface="Arial"/>
              </a:rPr>
              <a:t>“Criteria:  a Guide to Evaluating Resources”</a:t>
            </a:r>
            <a:endParaRPr dirty="0"/>
          </a:p>
          <a:p>
            <a:pPr algn="ctr">
              <a:lnSpc>
                <a:spcPct val="90000"/>
              </a:lnSpc>
            </a:pPr>
            <a:r>
              <a:rPr lang="en-US" sz="1200" b="1" u="sng" dirty="0">
                <a:solidFill>
                  <a:srgbClr val="000000"/>
                </a:solidFill>
                <a:latin typeface="Arial"/>
                <a:hlinkClick r:id="rId2"/>
              </a:rPr>
              <a:t>http://web.archive.org/web/20051208005010/http://web1.umkc.edu/lib/engelond/criteria.htm</a:t>
            </a:r>
            <a:r>
              <a:rPr lang="en-US" sz="1200" b="1" u="sng" dirty="0">
                <a:solidFill>
                  <a:srgbClr val="000000"/>
                </a:solidFill>
                <a:latin typeface="Arial"/>
              </a:rPr>
              <a:t>]</a:t>
            </a:r>
            <a:endParaRPr dirty="0"/>
          </a:p>
          <a:p>
            <a:pPr>
              <a:lnSpc>
                <a:spcPct val="90000"/>
              </a:lnSpc>
            </a:pPr>
            <a:endParaRPr dirty="0"/>
          </a:p>
          <a:p>
            <a:pPr>
              <a:lnSpc>
                <a:spcPct val="90000"/>
              </a:lnSpc>
            </a:pPr>
            <a:endParaRPr dirty="0"/>
          </a:p>
          <a:p>
            <a:pPr>
              <a:lnSpc>
                <a:spcPct val="90000"/>
              </a:lnSpc>
            </a:pPr>
            <a:endParaRPr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Shape 1"/>
          <p:cNvSpPr txBox="1"/>
          <p:nvPr/>
        </p:nvSpPr>
        <p:spPr>
          <a:xfrm>
            <a:off x="1" y="0"/>
            <a:ext cx="10079641" cy="2043722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Destinatario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e </a:t>
            </a:r>
            <a:r>
              <a:rPr lang="en-US" sz="4000" b="1" dirty="0" err="1">
                <a:solidFill>
                  <a:srgbClr val="333333"/>
                </a:solidFill>
                <a:latin typeface="Arial"/>
                <a:ea typeface="ＭＳ Ｐゴシック"/>
              </a:rPr>
              <a:t>Scopo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– </a:t>
            </a:r>
            <a:r>
              <a:rPr lang="en-US" sz="4000" b="1" i="1" dirty="0" err="1" smtClean="0">
                <a:solidFill>
                  <a:srgbClr val="333333"/>
                </a:solidFill>
                <a:latin typeface="Arial"/>
              </a:rPr>
              <a:t>ibidem</a:t>
            </a:r>
            <a:endParaRPr sz="4000" b="1" i="1" dirty="0">
              <a:solidFill>
                <a:srgbClr val="333333"/>
              </a:solidFill>
            </a:endParaRPr>
          </a:p>
        </p:txBody>
      </p:sp>
      <p:sp>
        <p:nvSpPr>
          <p:cNvPr id="156" name="TextShape 2"/>
          <p:cNvSpPr txBox="1"/>
          <p:nvPr/>
        </p:nvSpPr>
        <p:spPr>
          <a:xfrm>
            <a:off x="235802" y="1417320"/>
            <a:ext cx="9843480" cy="6132600"/>
          </a:xfrm>
          <a:prstGeom prst="rect">
            <a:avLst/>
          </a:prstGeom>
        </p:spPr>
        <p:txBody>
          <a:bodyPr lIns="91420" tIns="91420" rIns="91420" bIns="45711"/>
          <a:lstStyle/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lang="en-US" sz="1200" b="1" dirty="0" smtClean="0">
              <a:solidFill>
                <a:srgbClr val="000000"/>
              </a:solidFill>
              <a:latin typeface="Arial"/>
            </a:endParaRPr>
          </a:p>
          <a:p>
            <a:pPr algn="ctr"/>
            <a:endParaRPr lang="en-US" sz="1200" b="1" dirty="0">
              <a:solidFill>
                <a:srgbClr val="000000"/>
              </a:solidFill>
              <a:latin typeface="Arial"/>
            </a:endParaRPr>
          </a:p>
          <a:p>
            <a:pPr algn="ctr"/>
            <a:endParaRPr lang="en-US" sz="1200" b="1" dirty="0" smtClean="0">
              <a:solidFill>
                <a:srgbClr val="000000"/>
              </a:solidFill>
              <a:latin typeface="Arial"/>
            </a:endParaRPr>
          </a:p>
          <a:p>
            <a:pPr algn="ctr"/>
            <a:endParaRPr lang="en-US" sz="1200" b="1" dirty="0">
              <a:solidFill>
                <a:srgbClr val="000000"/>
              </a:solidFill>
              <a:latin typeface="Arial"/>
            </a:endParaRPr>
          </a:p>
          <a:p>
            <a:pPr algn="ctr"/>
            <a:endParaRPr lang="en-US" sz="1200" b="1" dirty="0" smtClean="0">
              <a:solidFill>
                <a:srgbClr val="000000"/>
              </a:solidFill>
              <a:latin typeface="Arial"/>
            </a:endParaRPr>
          </a:p>
          <a:p>
            <a:pPr algn="ctr"/>
            <a:endParaRPr lang="en-US" sz="1200" b="1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7" name="Table 3"/>
          <p:cNvGraphicFramePr/>
          <p:nvPr>
            <p:extLst>
              <p:ext uri="{D42A27DB-BD31-4B8C-83A1-F6EECF244321}">
                <p14:modId xmlns:p14="http://schemas.microsoft.com/office/powerpoint/2010/main" val="1806911068"/>
              </p:ext>
            </p:extLst>
          </p:nvPr>
        </p:nvGraphicFramePr>
        <p:xfrm>
          <a:off x="148382" y="1281066"/>
          <a:ext cx="9843120" cy="6291134"/>
        </p:xfrm>
        <a:graphic>
          <a:graphicData uri="http://schemas.openxmlformats.org/drawingml/2006/table">
            <a:tbl>
              <a:tblPr/>
              <a:tblGrid>
                <a:gridCol w="4576832"/>
                <a:gridCol w="5266288"/>
              </a:tblGrid>
              <a:tr h="723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b="1" dirty="0">
                          <a:solidFill>
                            <a:srgbClr val="FFFFFF"/>
                          </a:solidFill>
                          <a:latin typeface="Arial"/>
                          <a:ea typeface="ＭＳ Ｐゴシック"/>
                        </a:rPr>
                        <a:t>Destinatario</a:t>
                      </a:r>
                      <a:endParaRPr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b="1" dirty="0">
                          <a:solidFill>
                            <a:srgbClr val="FFFFFF"/>
                          </a:solidFill>
                          <a:latin typeface="Arial"/>
                          <a:ea typeface="ＭＳ Ｐゴシック"/>
                        </a:rPr>
                        <a:t>Scopo</a:t>
                      </a:r>
                      <a:endParaRPr sz="1800" dirty="0"/>
                    </a:p>
                  </a:txBody>
                  <a:tcPr/>
                </a:tc>
              </a:tr>
              <a:tr h="55676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A chi è rivolta la risorsa?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Quale livello di conoscenza è presupposto nel fruitore?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/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1800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</a:t>
                      </a:r>
                      <a:r>
                        <a:rPr lang="it-IT" sz="28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Lo scopo della risorsa è esplicito?</a:t>
                      </a:r>
                      <a:endParaRPr sz="28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28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La prospettiva del lavoro (cronologica  geografica, linguistica..) è indicata con chiarezza?</a:t>
                      </a:r>
                      <a:endParaRPr sz="28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28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Il lavoro raggiunge il suo scopo?</a:t>
                      </a:r>
                      <a:endParaRPr sz="28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28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Ci sono omissioni o lacune?</a:t>
                      </a:r>
                      <a:endParaRPr sz="28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28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La risorsa è davvero originale?</a:t>
                      </a:r>
                      <a:endParaRPr sz="2800" b="1" dirty="0"/>
                    </a:p>
                    <a:p>
                      <a:pPr>
                        <a:lnSpc>
                          <a:spcPct val="100000"/>
                        </a:lnSpc>
                      </a:pPr>
                      <a:endParaRPr sz="18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Shape 1"/>
          <p:cNvSpPr txBox="1"/>
          <p:nvPr/>
        </p:nvSpPr>
        <p:spPr>
          <a:xfrm>
            <a:off x="0" y="0"/>
            <a:ext cx="10237320" cy="212220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Accuratezza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e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Attualità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 </a:t>
            </a:r>
            <a:r>
              <a:rPr lang="en-US" sz="4000" b="1" dirty="0" smtClean="0">
                <a:solidFill>
                  <a:srgbClr val="333333"/>
                </a:solidFill>
                <a:latin typeface="Arial"/>
              </a:rPr>
              <a:t>-  </a:t>
            </a:r>
            <a:r>
              <a:rPr lang="en-US" sz="4000" b="1" i="1" dirty="0" err="1" smtClean="0">
                <a:solidFill>
                  <a:srgbClr val="333333"/>
                </a:solidFill>
                <a:latin typeface="Arial"/>
              </a:rPr>
              <a:t>ibidem</a:t>
            </a:r>
            <a:endParaRPr sz="4000" b="1" i="1" dirty="0">
              <a:solidFill>
                <a:srgbClr val="333333"/>
              </a:solidFill>
            </a:endParaRPr>
          </a:p>
        </p:txBody>
      </p:sp>
      <p:sp>
        <p:nvSpPr>
          <p:cNvPr id="159" name="TextShape 2"/>
          <p:cNvSpPr txBox="1"/>
          <p:nvPr/>
        </p:nvSpPr>
        <p:spPr>
          <a:xfrm>
            <a:off x="235802" y="1260000"/>
            <a:ext cx="9843480" cy="6299640"/>
          </a:xfrm>
          <a:prstGeom prst="rect">
            <a:avLst/>
          </a:prstGeom>
        </p:spPr>
        <p:txBody>
          <a:bodyPr lIns="91420" tIns="91420" rIns="91420" bIns="45711"/>
          <a:lstStyle/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dirty="0"/>
          </a:p>
          <a:p>
            <a:pPr algn="ctr"/>
            <a:endParaRPr dirty="0"/>
          </a:p>
        </p:txBody>
      </p:sp>
      <p:graphicFrame>
        <p:nvGraphicFramePr>
          <p:cNvPr id="160" name="Table 3"/>
          <p:cNvGraphicFramePr/>
          <p:nvPr>
            <p:extLst>
              <p:ext uri="{D42A27DB-BD31-4B8C-83A1-F6EECF244321}">
                <p14:modId xmlns:p14="http://schemas.microsoft.com/office/powerpoint/2010/main" val="2090515510"/>
              </p:ext>
            </p:extLst>
          </p:nvPr>
        </p:nvGraphicFramePr>
        <p:xfrm>
          <a:off x="-1" y="630501"/>
          <a:ext cx="10079283" cy="6816480"/>
        </p:xfrm>
        <a:graphic>
          <a:graphicData uri="http://schemas.openxmlformats.org/drawingml/2006/table">
            <a:tbl>
              <a:tblPr/>
              <a:tblGrid>
                <a:gridCol w="5040213"/>
                <a:gridCol w="5039070"/>
              </a:tblGrid>
              <a:tr h="38520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b="1">
                          <a:solidFill>
                            <a:srgbClr val="FFFFFF"/>
                          </a:solidFill>
                          <a:latin typeface="Arial"/>
                          <a:ea typeface="ＭＳ Ｐゴシック"/>
                        </a:rPr>
                        <a:t>Accuratezza</a:t>
                      </a:r>
                      <a:endParaRPr sz="1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1800" b="1">
                          <a:solidFill>
                            <a:srgbClr val="FFFFFF"/>
                          </a:solidFill>
                          <a:latin typeface="Arial"/>
                          <a:ea typeface="ＭＳ Ｐゴシック"/>
                        </a:rPr>
                        <a:t>Attualità</a:t>
                      </a:r>
                      <a:endParaRPr sz="1800"/>
                    </a:p>
                  </a:txBody>
                  <a:tcPr/>
                </a:tc>
              </a:tr>
              <a:tr h="3207601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La risorsa è accurata? 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È ortograficamente corretta? 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Le date sono corrette? 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Le informazioni sono riconducibili a fonti autorevoli?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Le citazioni sono corrette?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Emerge il punto di vista dell’Autore?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</a:pP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</a:pPr>
                      <a:endParaRPr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Di quando è la risorsa?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È attuale?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È coerente con gli attuali sviluppi del campo di conoscenza?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Viene aggiornata?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È la versione più recente del lavoro?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I link dalla risorsa sono tutti attivi?</a:t>
                      </a:r>
                      <a:endParaRPr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TextShape 1"/>
          <p:cNvSpPr txBox="1"/>
          <p:nvPr/>
        </p:nvSpPr>
        <p:spPr>
          <a:xfrm>
            <a:off x="1" y="0"/>
            <a:ext cx="10079641" cy="2358360"/>
          </a:xfrm>
          <a:prstGeom prst="rect">
            <a:avLst/>
          </a:prstGeom>
        </p:spPr>
        <p:txBody>
          <a:bodyPr lIns="91420" tIns="91420" rIns="91420" bIns="45711"/>
          <a:lstStyle/>
          <a:p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Struttura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logica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, </a:t>
            </a:r>
            <a:r>
              <a:rPr lang="en-US" sz="4000" b="1" dirty="0" err="1">
                <a:solidFill>
                  <a:srgbClr val="333333"/>
                </a:solidFill>
                <a:latin typeface="Arial"/>
              </a:rPr>
              <a:t>Particolarità</a:t>
            </a:r>
            <a:r>
              <a:rPr lang="en-US" sz="4000" b="1" dirty="0">
                <a:solidFill>
                  <a:srgbClr val="333333"/>
                </a:solidFill>
                <a:latin typeface="Arial"/>
              </a:rPr>
              <a:t> – </a:t>
            </a:r>
            <a:r>
              <a:rPr lang="en-US" sz="4000" b="1" i="1" dirty="0" err="1" smtClean="0">
                <a:solidFill>
                  <a:srgbClr val="333333"/>
                </a:solidFill>
                <a:latin typeface="Arial"/>
              </a:rPr>
              <a:t>ibidem</a:t>
            </a:r>
            <a:endParaRPr sz="4000" b="1" i="1" dirty="0">
              <a:solidFill>
                <a:srgbClr val="333333"/>
              </a:solidFill>
            </a:endParaRPr>
          </a:p>
        </p:txBody>
      </p:sp>
      <p:graphicFrame>
        <p:nvGraphicFramePr>
          <p:cNvPr id="162" name="Table 2"/>
          <p:cNvGraphicFramePr/>
          <p:nvPr>
            <p:extLst>
              <p:ext uri="{D42A27DB-BD31-4B8C-83A1-F6EECF244321}">
                <p14:modId xmlns:p14="http://schemas.microsoft.com/office/powerpoint/2010/main" val="1735757398"/>
              </p:ext>
            </p:extLst>
          </p:nvPr>
        </p:nvGraphicFramePr>
        <p:xfrm>
          <a:off x="1" y="886567"/>
          <a:ext cx="9981753" cy="5585160"/>
        </p:xfrm>
        <a:graphic>
          <a:graphicData uri="http://schemas.openxmlformats.org/drawingml/2006/table">
            <a:tbl>
              <a:tblPr/>
              <a:tblGrid>
                <a:gridCol w="4991684"/>
                <a:gridCol w="4990069"/>
              </a:tblGrid>
              <a:tr h="4035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2000" b="1">
                          <a:solidFill>
                            <a:srgbClr val="FFFFFF"/>
                          </a:solidFill>
                          <a:latin typeface="Arial"/>
                          <a:ea typeface="ＭＳ Ｐゴシック"/>
                        </a:rPr>
                        <a:t>Struttura logica</a:t>
                      </a:r>
                      <a:endParaRPr sz="2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it-IT" sz="2000" b="1">
                          <a:solidFill>
                            <a:srgbClr val="FFFFFF"/>
                          </a:solidFill>
                          <a:latin typeface="Arial"/>
                          <a:ea typeface="ＭＳ Ｐゴシック"/>
                        </a:rPr>
                        <a:t>Particolarità</a:t>
                      </a:r>
                      <a:endParaRPr sz="2000"/>
                    </a:p>
                  </a:txBody>
                  <a:tcPr/>
                </a:tc>
              </a:tr>
              <a:tr h="3603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</a:t>
                      </a:r>
                      <a:r>
                        <a:rPr lang="it-IT" sz="30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La risorsa è organizzata in modo chiaro e logico?</a:t>
                      </a:r>
                      <a:endParaRPr sz="30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0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Quali tipi di indice sono presenti? Sono funzionanti e funzionali?</a:t>
                      </a:r>
                      <a:endParaRPr sz="30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0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C’è una guida all’uso?</a:t>
                      </a:r>
                      <a:endParaRPr sz="30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0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C’è un motore di ricerca interno?</a:t>
                      </a:r>
                      <a:endParaRPr sz="30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0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Si tiene conto dei criteri di </a:t>
                      </a:r>
                      <a:r>
                        <a:rPr lang="it-IT" sz="30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  <a:hlinkClick r:id="rId2"/>
                        </a:rPr>
                        <a:t>accessibilità</a:t>
                      </a:r>
                      <a:r>
                        <a:rPr lang="it-IT" sz="30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? </a:t>
                      </a:r>
                      <a:endParaRPr sz="3000" b="1" dirty="0"/>
                    </a:p>
                    <a:p>
                      <a:pPr>
                        <a:lnSpc>
                          <a:spcPct val="100000"/>
                        </a:lnSpc>
                      </a:pPr>
                      <a:endParaRPr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Sono fornite informazioni non disponibili altrove ? </a:t>
                      </a:r>
                      <a:endParaRPr sz="3200" b="1" dirty="0"/>
                    </a:p>
                    <a:p>
                      <a:pPr>
                        <a:lnSpc>
                          <a:spcPct val="100000"/>
                        </a:lnSpc>
                        <a:buFont typeface="Arial"/>
                        <a:buChar char="•"/>
                      </a:pPr>
                      <a:r>
                        <a:rPr lang="it-IT" sz="3200" b="1" dirty="0">
                          <a:solidFill>
                            <a:srgbClr val="000000"/>
                          </a:solidFill>
                          <a:latin typeface="Arial"/>
                          <a:ea typeface="ＭＳ Ｐゴシック"/>
                        </a:rPr>
                        <a:t> La risorsa presenta qualche specificità che la distingue dalle altre?</a:t>
                      </a:r>
                      <a:endParaRPr sz="32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ielo">
  <a:themeElements>
    <a:clrScheme name="Cielo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Cielo">
      <a:maj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ajorFont>
      <a:minorFont>
        <a:latin typeface="Arial Rounded MT Bold"/>
        <a:ea typeface=""/>
        <a:cs typeface=""/>
        <a:font script="Jpan" typeface="ＭＳ Ｐゴシック"/>
        <a:font script="Hans" typeface="宋体"/>
        <a:font script="Hant" typeface="新細明體"/>
      </a:minorFont>
    </a:fontScheme>
    <a:fmtScheme name="Cielo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Cielo.thmx</Template>
  <TotalTime>305</TotalTime>
  <Words>1295</Words>
  <Application>Microsoft Office PowerPoint</Application>
  <PresentationFormat>Personalizzato</PresentationFormat>
  <Paragraphs>225</Paragraphs>
  <Slides>34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34</vt:i4>
      </vt:variant>
    </vt:vector>
  </HeadingPairs>
  <TitlesOfParts>
    <vt:vector size="41" baseType="lpstr">
      <vt:lpstr>ＭＳ Ｐゴシック</vt:lpstr>
      <vt:lpstr>Arial</vt:lpstr>
      <vt:lpstr>Arial Black</vt:lpstr>
      <vt:lpstr>Arial Rounded MT Bold</vt:lpstr>
      <vt:lpstr>Courier New</vt:lpstr>
      <vt:lpstr>Wingdings</vt:lpstr>
      <vt:lpstr>Cielo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Marco Guastavigna</dc:creator>
  <cp:lastModifiedBy>Marco Guastavigna</cp:lastModifiedBy>
  <cp:revision>54</cp:revision>
  <dcterms:modified xsi:type="dcterms:W3CDTF">2016-04-23T13:12:10Z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2720748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D6.0.9</vt:lpwstr>
  </property>
</Properties>
</file>