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4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1"/>
  </p:notesMasterIdLst>
  <p:sldIdLst>
    <p:sldId id="317" r:id="rId2"/>
    <p:sldId id="318" r:id="rId3"/>
    <p:sldId id="319" r:id="rId4"/>
    <p:sldId id="320" r:id="rId5"/>
    <p:sldId id="321" r:id="rId6"/>
    <p:sldId id="322" r:id="rId7"/>
    <p:sldId id="323" r:id="rId8"/>
    <p:sldId id="324" r:id="rId9"/>
    <p:sldId id="256" r:id="rId10"/>
    <p:sldId id="257" r:id="rId11"/>
    <p:sldId id="258" r:id="rId12"/>
    <p:sldId id="259" r:id="rId13"/>
    <p:sldId id="260" r:id="rId14"/>
    <p:sldId id="261" r:id="rId15"/>
    <p:sldId id="262" r:id="rId16"/>
    <p:sldId id="342" r:id="rId17"/>
    <p:sldId id="264" r:id="rId18"/>
    <p:sldId id="265" r:id="rId19"/>
    <p:sldId id="266" r:id="rId20"/>
    <p:sldId id="267" r:id="rId21"/>
    <p:sldId id="268" r:id="rId22"/>
    <p:sldId id="269" r:id="rId23"/>
    <p:sldId id="270" r:id="rId24"/>
    <p:sldId id="271" r:id="rId25"/>
    <p:sldId id="272" r:id="rId26"/>
    <p:sldId id="273" r:id="rId27"/>
    <p:sldId id="274" r:id="rId28"/>
    <p:sldId id="303" r:id="rId29"/>
    <p:sldId id="275" r:id="rId30"/>
    <p:sldId id="276" r:id="rId31"/>
    <p:sldId id="277" r:id="rId32"/>
    <p:sldId id="278" r:id="rId33"/>
    <p:sldId id="279" r:id="rId34"/>
    <p:sldId id="280" r:id="rId35"/>
    <p:sldId id="281" r:id="rId36"/>
    <p:sldId id="282" r:id="rId37"/>
    <p:sldId id="283" r:id="rId38"/>
    <p:sldId id="284" r:id="rId39"/>
    <p:sldId id="285" r:id="rId40"/>
    <p:sldId id="286" r:id="rId41"/>
    <p:sldId id="287" r:id="rId42"/>
    <p:sldId id="288" r:id="rId43"/>
    <p:sldId id="289" r:id="rId44"/>
    <p:sldId id="290" r:id="rId45"/>
    <p:sldId id="291" r:id="rId46"/>
    <p:sldId id="292" r:id="rId47"/>
    <p:sldId id="293" r:id="rId48"/>
    <p:sldId id="294" r:id="rId49"/>
    <p:sldId id="304" r:id="rId50"/>
    <p:sldId id="295" r:id="rId51"/>
    <p:sldId id="296" r:id="rId52"/>
    <p:sldId id="297" r:id="rId53"/>
    <p:sldId id="298" r:id="rId54"/>
    <p:sldId id="299" r:id="rId55"/>
    <p:sldId id="307" r:id="rId56"/>
    <p:sldId id="308" r:id="rId57"/>
    <p:sldId id="313" r:id="rId58"/>
    <p:sldId id="315" r:id="rId59"/>
    <p:sldId id="312" r:id="rId60"/>
    <p:sldId id="300" r:id="rId61"/>
    <p:sldId id="316" r:id="rId62"/>
    <p:sldId id="301" r:id="rId63"/>
    <p:sldId id="305" r:id="rId64"/>
    <p:sldId id="302" r:id="rId65"/>
    <p:sldId id="337" r:id="rId66"/>
    <p:sldId id="338" r:id="rId67"/>
    <p:sldId id="339" r:id="rId68"/>
    <p:sldId id="340" r:id="rId69"/>
    <p:sldId id="341" r:id="rId70"/>
  </p:sldIdLst>
  <p:sldSz cx="9144000" cy="6858000" type="screen4x3"/>
  <p:notesSz cx="6858000" cy="9144000"/>
  <p:defaultTextStyle>
    <a:lvl1pPr>
      <a:defRPr>
        <a:latin typeface="Corbel"/>
        <a:ea typeface="Corbel"/>
        <a:cs typeface="Corbel"/>
        <a:sym typeface="Corbel"/>
      </a:defRPr>
    </a:lvl1pPr>
    <a:lvl2pPr indent="457200">
      <a:defRPr>
        <a:latin typeface="Corbel"/>
        <a:ea typeface="Corbel"/>
        <a:cs typeface="Corbel"/>
        <a:sym typeface="Corbel"/>
      </a:defRPr>
    </a:lvl2pPr>
    <a:lvl3pPr indent="914400">
      <a:defRPr>
        <a:latin typeface="Corbel"/>
        <a:ea typeface="Corbel"/>
        <a:cs typeface="Corbel"/>
        <a:sym typeface="Corbel"/>
      </a:defRPr>
    </a:lvl3pPr>
    <a:lvl4pPr indent="1371600">
      <a:defRPr>
        <a:latin typeface="Corbel"/>
        <a:ea typeface="Corbel"/>
        <a:cs typeface="Corbel"/>
        <a:sym typeface="Corbel"/>
      </a:defRPr>
    </a:lvl4pPr>
    <a:lvl5pPr indent="1828800">
      <a:defRPr>
        <a:latin typeface="Corbel"/>
        <a:ea typeface="Corbel"/>
        <a:cs typeface="Corbel"/>
        <a:sym typeface="Corbel"/>
      </a:defRPr>
    </a:lvl5pPr>
    <a:lvl6pPr indent="2286000">
      <a:defRPr>
        <a:latin typeface="Corbel"/>
        <a:ea typeface="Corbel"/>
        <a:cs typeface="Corbel"/>
        <a:sym typeface="Corbel"/>
      </a:defRPr>
    </a:lvl6pPr>
    <a:lvl7pPr indent="2743200">
      <a:defRPr>
        <a:latin typeface="Corbel"/>
        <a:ea typeface="Corbel"/>
        <a:cs typeface="Corbel"/>
        <a:sym typeface="Corbel"/>
      </a:defRPr>
    </a:lvl7pPr>
    <a:lvl8pPr indent="3200400">
      <a:defRPr>
        <a:latin typeface="Corbel"/>
        <a:ea typeface="Corbel"/>
        <a:cs typeface="Corbel"/>
        <a:sym typeface="Corbel"/>
      </a:defRPr>
    </a:lvl8pPr>
    <a:lvl9pPr indent="3657600">
      <a:defRPr>
        <a:latin typeface="Corbel"/>
        <a:ea typeface="Corbel"/>
        <a:cs typeface="Corbel"/>
        <a:sym typeface="Corbe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n" i="on">
        <a:font>
          <a:latin typeface="Corbel"/>
          <a:ea typeface="Corbel"/>
          <a:cs typeface="Corbel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F9E2CA"/>
          </a:solidFill>
        </a:fill>
      </a:tcStyle>
    </a:wholeTbl>
    <a:band2H>
      <a:tcTxStyle/>
      <a:tcStyle>
        <a:tcBdr/>
        <a:fill>
          <a:solidFill>
            <a:srgbClr val="FCF1E6"/>
          </a:solidFill>
        </a:fill>
      </a:tcStyle>
    </a:band2H>
    <a:firstCol>
      <a:tcTxStyle b="on" i="on">
        <a:font>
          <a:latin typeface="Corbel"/>
          <a:ea typeface="Corbel"/>
          <a:cs typeface="Corbe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F0AD00"/>
          </a:solidFill>
        </a:fill>
      </a:tcStyle>
    </a:firstCol>
    <a:lastRow>
      <a:tcTxStyle b="on" i="on">
        <a:font>
          <a:latin typeface="Corbel"/>
          <a:ea typeface="Corbel"/>
          <a:cs typeface="Corbe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F0AD00"/>
          </a:solidFill>
        </a:fill>
      </a:tcStyle>
    </a:lastRow>
    <a:firstRow>
      <a:tcTxStyle b="on" i="on">
        <a:font>
          <a:latin typeface="Corbel"/>
          <a:ea typeface="Corbel"/>
          <a:cs typeface="Corbe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F0AD00"/>
          </a:solidFill>
        </a:fill>
      </a:tcStyle>
    </a:firstRow>
  </a:tblStyle>
  <a:tblStyle styleId="{C7B018BB-80A7-4F77-B60F-C8B233D01FF8}" styleName="">
    <a:tblBg/>
    <a:wholeTbl>
      <a:tcTxStyle b="on" i="on">
        <a:font>
          <a:latin typeface="Corbel"/>
          <a:ea typeface="Corbel"/>
          <a:cs typeface="Corbel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F5D3D6"/>
          </a:solidFill>
        </a:fill>
      </a:tcStyle>
    </a:wholeTbl>
    <a:band2H>
      <a:tcTxStyle/>
      <a:tcStyle>
        <a:tcBdr/>
        <a:fill>
          <a:solidFill>
            <a:srgbClr val="FAEAEC"/>
          </a:solidFill>
        </a:fill>
      </a:tcStyle>
    </a:band2H>
    <a:firstCol>
      <a:tcTxStyle b="on" i="on">
        <a:font>
          <a:latin typeface="Corbel"/>
          <a:ea typeface="Corbel"/>
          <a:cs typeface="Corbe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E66C7D"/>
          </a:solidFill>
        </a:fill>
      </a:tcStyle>
    </a:firstCol>
    <a:lastRow>
      <a:tcTxStyle b="on" i="on">
        <a:font>
          <a:latin typeface="Corbel"/>
          <a:ea typeface="Corbel"/>
          <a:cs typeface="Corbe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E66C7D"/>
          </a:solidFill>
        </a:fill>
      </a:tcStyle>
    </a:lastRow>
    <a:firstRow>
      <a:tcTxStyle b="on" i="on">
        <a:font>
          <a:latin typeface="Corbel"/>
          <a:ea typeface="Corbel"/>
          <a:cs typeface="Corbe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E66C7D"/>
          </a:solidFill>
        </a:fill>
      </a:tcStyle>
    </a:firstRow>
  </a:tblStyle>
  <a:tblStyle styleId="{EEE7283C-3CF3-47DC-8721-378D4A62B228}" styleName="">
    <a:tblBg/>
    <a:wholeTbl>
      <a:tcTxStyle b="on" i="on">
        <a:font>
          <a:latin typeface="Corbel"/>
          <a:ea typeface="Corbel"/>
          <a:cs typeface="Corbel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EACECE"/>
          </a:solidFill>
        </a:fill>
      </a:tcStyle>
    </a:wholeTbl>
    <a:band2H>
      <a:tcTxStyle/>
      <a:tcStyle>
        <a:tcBdr/>
        <a:fill>
          <a:solidFill>
            <a:srgbClr val="F5E8E8"/>
          </a:solidFill>
        </a:fill>
      </a:tcStyle>
    </a:band2H>
    <a:firstCol>
      <a:tcTxStyle b="on" i="on">
        <a:font>
          <a:latin typeface="Corbel"/>
          <a:ea typeface="Corbel"/>
          <a:cs typeface="Corbe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C64847"/>
          </a:solidFill>
        </a:fill>
      </a:tcStyle>
    </a:firstCol>
    <a:lastRow>
      <a:tcTxStyle b="on" i="on">
        <a:font>
          <a:latin typeface="Corbel"/>
          <a:ea typeface="Corbel"/>
          <a:cs typeface="Corbe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C64847"/>
          </a:solidFill>
        </a:fill>
      </a:tcStyle>
    </a:lastRow>
    <a:firstRow>
      <a:tcTxStyle b="on" i="on">
        <a:font>
          <a:latin typeface="Corbel"/>
          <a:ea typeface="Corbel"/>
          <a:cs typeface="Corbe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C64847"/>
          </a:solidFill>
        </a:fill>
      </a:tcStyle>
    </a:firstRow>
  </a:tblStyle>
  <a:tblStyle styleId="{CF821DB8-F4EB-4A41-A1BA-3FCAFE7338EE}" styleName="">
    <a:tblBg/>
    <a:wholeTbl>
      <a:tcTxStyle b="on" i="on">
        <a:font>
          <a:latin typeface="Corbel"/>
          <a:ea typeface="Corbel"/>
          <a:cs typeface="Corbel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>
          <a:latin typeface="Corbel"/>
          <a:ea typeface="Corbel"/>
          <a:cs typeface="Corbel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0AD00"/>
          </a:solidFill>
        </a:fill>
      </a:tcStyle>
    </a:firstCol>
    <a:lastRow>
      <a:tcTxStyle b="on" i="on">
        <a:font>
          <a:latin typeface="Corbel"/>
          <a:ea typeface="Corbel"/>
          <a:cs typeface="Corbel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bevel/>
            </a:ln>
          </a:top>
          <a:bottom>
            <a:ln w="254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n">
        <a:font>
          <a:latin typeface="Corbel"/>
          <a:ea typeface="Corbel"/>
          <a:cs typeface="Corbel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bevel/>
            </a:ln>
          </a:top>
          <a:bottom>
            <a:ln w="254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0AD00"/>
          </a:solidFill>
        </a:fill>
      </a:tcStyle>
    </a:firstRow>
  </a:tblStyle>
  <a:tblStyle styleId="{33BA23B1-9221-436E-865A-0063620EA4FD}" styleName="">
    <a:tblBg/>
    <a:wholeTbl>
      <a:tcTxStyle b="on" i="on">
        <a:font>
          <a:latin typeface="Corbel"/>
          <a:ea typeface="Corbel"/>
          <a:cs typeface="Corbel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n">
        <a:font>
          <a:latin typeface="Corbel"/>
          <a:ea typeface="Corbel"/>
          <a:cs typeface="Corbe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/>
        </a:fill>
      </a:tcStyle>
    </a:firstCol>
    <a:lastRow>
      <a:tcTxStyle b="on" i="on">
        <a:font>
          <a:latin typeface="Corbel"/>
          <a:ea typeface="Corbel"/>
          <a:cs typeface="Corbe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/>
        </a:fill>
      </a:tcStyle>
    </a:lastRow>
    <a:firstRow>
      <a:tcTxStyle b="on" i="on">
        <a:font>
          <a:latin typeface="Corbel"/>
          <a:ea typeface="Corbel"/>
          <a:cs typeface="Corbe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/>
        </a:fill>
      </a:tcStyle>
    </a:firstRow>
  </a:tblStyle>
  <a:tblStyle styleId="{2708684C-4D16-4618-839F-0558EEFCDFE6}" styleName="">
    <a:tblBg/>
    <a:wholeTbl>
      <a:tcTxStyle b="on" i="on">
        <a:font>
          <a:latin typeface="Corbel"/>
          <a:ea typeface="Corbel"/>
          <a:cs typeface="Corbel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bevel/>
            </a:ln>
          </a:left>
          <a:right>
            <a:ln w="12700" cap="flat">
              <a:solidFill>
                <a:srgbClr val="000000"/>
              </a:solidFill>
              <a:prstDash val="solid"/>
              <a:bevel/>
            </a:ln>
          </a:right>
          <a:top>
            <a:ln w="12700" cap="flat">
              <a:solidFill>
                <a:srgbClr val="000000"/>
              </a:solidFill>
              <a:prstDash val="solid"/>
              <a:bevel/>
            </a:ln>
          </a:top>
          <a:bottom>
            <a:ln w="127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solidFill>
                <a:srgbClr val="000000"/>
              </a:solidFill>
              <a:prstDash val="solid"/>
              <a:bevel/>
            </a:ln>
          </a:insideH>
          <a:insideV>
            <a:ln w="12700" cap="flat">
              <a:solidFill>
                <a:srgbClr val="000000"/>
              </a:solidFill>
              <a:prstDash val="solid"/>
              <a:bevel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>
          <a:latin typeface="Corbel"/>
          <a:ea typeface="Corbel"/>
          <a:cs typeface="Corbel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bevel/>
            </a:ln>
          </a:left>
          <a:right>
            <a:ln w="12700" cap="flat">
              <a:solidFill>
                <a:srgbClr val="000000"/>
              </a:solidFill>
              <a:prstDash val="solid"/>
              <a:bevel/>
            </a:ln>
          </a:right>
          <a:top>
            <a:ln w="12700" cap="flat">
              <a:solidFill>
                <a:srgbClr val="000000"/>
              </a:solidFill>
              <a:prstDash val="solid"/>
              <a:bevel/>
            </a:ln>
          </a:top>
          <a:bottom>
            <a:ln w="127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solidFill>
                <a:srgbClr val="000000"/>
              </a:solidFill>
              <a:prstDash val="solid"/>
              <a:bevel/>
            </a:ln>
          </a:insideH>
          <a:insideV>
            <a:ln w="12700" cap="flat">
              <a:solidFill>
                <a:srgbClr val="000000"/>
              </a:solidFill>
              <a:prstDash val="solid"/>
              <a:bevel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n">
        <a:font>
          <a:latin typeface="Corbel"/>
          <a:ea typeface="Corbel"/>
          <a:cs typeface="Corbel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bevel/>
            </a:ln>
          </a:left>
          <a:right>
            <a:ln w="12700" cap="flat">
              <a:solidFill>
                <a:srgbClr val="000000"/>
              </a:solidFill>
              <a:prstDash val="solid"/>
              <a:bevel/>
            </a:ln>
          </a:right>
          <a:top>
            <a:ln w="50800" cap="flat">
              <a:solidFill>
                <a:srgbClr val="000000"/>
              </a:solidFill>
              <a:prstDash val="solid"/>
              <a:bevel/>
            </a:ln>
          </a:top>
          <a:bottom>
            <a:ln w="127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solidFill>
                <a:srgbClr val="000000"/>
              </a:solidFill>
              <a:prstDash val="solid"/>
              <a:bevel/>
            </a:ln>
          </a:insideH>
          <a:insideV>
            <a:ln w="12700" cap="flat">
              <a:solidFill>
                <a:srgbClr val="000000"/>
              </a:solidFill>
              <a:prstDash val="solid"/>
              <a:bevel/>
            </a:ln>
          </a:insideV>
        </a:tcBdr>
        <a:fill>
          <a:noFill/>
        </a:fill>
      </a:tcStyle>
    </a:lastRow>
    <a:firstRow>
      <a:tcTxStyle b="on" i="on">
        <a:font>
          <a:latin typeface="Corbel"/>
          <a:ea typeface="Corbel"/>
          <a:cs typeface="Corbel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bevel/>
            </a:ln>
          </a:left>
          <a:right>
            <a:ln w="12700" cap="flat">
              <a:solidFill>
                <a:srgbClr val="000000"/>
              </a:solidFill>
              <a:prstDash val="solid"/>
              <a:bevel/>
            </a:ln>
          </a:right>
          <a:top>
            <a:ln w="12700" cap="flat">
              <a:solidFill>
                <a:srgbClr val="000000"/>
              </a:solidFill>
              <a:prstDash val="solid"/>
              <a:bevel/>
            </a:ln>
          </a:top>
          <a:bottom>
            <a:ln w="254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solidFill>
                <a:srgbClr val="000000"/>
              </a:solidFill>
              <a:prstDash val="solid"/>
              <a:bevel/>
            </a:ln>
          </a:insideH>
          <a:insideV>
            <a:ln w="12700" cap="flat">
              <a:solidFill>
                <a:srgbClr val="000000"/>
              </a:solidFill>
              <a:prstDash val="solid"/>
              <a:bevel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188"/>
    <p:restoredTop sz="50067"/>
  </p:normalViewPr>
  <p:slideViewPr>
    <p:cSldViewPr snapToGrid="0" snapToObjects="1">
      <p:cViewPr varScale="1">
        <p:scale>
          <a:sx n="62" d="100"/>
          <a:sy n="62" d="100"/>
        </p:scale>
        <p:origin x="3328" y="1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slide" Target="slides/slide66.xml"/><Relationship Id="rId68" Type="http://schemas.openxmlformats.org/officeDocument/2006/relationships/slide" Target="slides/slide67.xml"/><Relationship Id="rId69" Type="http://schemas.openxmlformats.org/officeDocument/2006/relationships/slide" Target="slides/slide6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70" Type="http://schemas.openxmlformats.org/officeDocument/2006/relationships/slide" Target="slides/slide69.xml"/><Relationship Id="rId71" Type="http://schemas.openxmlformats.org/officeDocument/2006/relationships/notesMaster" Target="notesMasters/notesMaster1.xml"/><Relationship Id="rId72" Type="http://schemas.openxmlformats.org/officeDocument/2006/relationships/presProps" Target="presProp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73" Type="http://schemas.openxmlformats.org/officeDocument/2006/relationships/viewProps" Target="viewProps.xml"/><Relationship Id="rId74" Type="http://schemas.openxmlformats.org/officeDocument/2006/relationships/theme" Target="theme/theme1.xml"/><Relationship Id="rId75" Type="http://schemas.openxmlformats.org/officeDocument/2006/relationships/tableStyles" Target="tableStyles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Shape 58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59" name="Shape 59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4077995940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25000"/>
      </a:lnSpc>
      <a:defRPr sz="2400">
        <a:latin typeface="+mj-lt"/>
        <a:ea typeface="+mj-ea"/>
        <a:cs typeface="+mj-cs"/>
        <a:sym typeface="Avenir Roman"/>
      </a:defRPr>
    </a:lvl1pPr>
    <a:lvl2pPr indent="228600" defTabSz="457200">
      <a:lnSpc>
        <a:spcPct val="125000"/>
      </a:lnSpc>
      <a:defRPr sz="2400">
        <a:latin typeface="+mj-lt"/>
        <a:ea typeface="+mj-ea"/>
        <a:cs typeface="+mj-cs"/>
        <a:sym typeface="Avenir Roman"/>
      </a:defRPr>
    </a:lvl2pPr>
    <a:lvl3pPr indent="457200" defTabSz="457200">
      <a:lnSpc>
        <a:spcPct val="125000"/>
      </a:lnSpc>
      <a:defRPr sz="2400">
        <a:latin typeface="+mj-lt"/>
        <a:ea typeface="+mj-ea"/>
        <a:cs typeface="+mj-cs"/>
        <a:sym typeface="Avenir Roman"/>
      </a:defRPr>
    </a:lvl3pPr>
    <a:lvl4pPr indent="685800" defTabSz="457200">
      <a:lnSpc>
        <a:spcPct val="125000"/>
      </a:lnSpc>
      <a:defRPr sz="2400">
        <a:latin typeface="+mj-lt"/>
        <a:ea typeface="+mj-ea"/>
        <a:cs typeface="+mj-cs"/>
        <a:sym typeface="Avenir Roman"/>
      </a:defRPr>
    </a:lvl4pPr>
    <a:lvl5pPr indent="914400" defTabSz="457200">
      <a:lnSpc>
        <a:spcPct val="125000"/>
      </a:lnSpc>
      <a:defRPr sz="2400">
        <a:latin typeface="+mj-lt"/>
        <a:ea typeface="+mj-ea"/>
        <a:cs typeface="+mj-cs"/>
        <a:sym typeface="Avenir Roman"/>
      </a:defRPr>
    </a:lvl5pPr>
    <a:lvl6pPr indent="1143000" defTabSz="457200">
      <a:lnSpc>
        <a:spcPct val="125000"/>
      </a:lnSpc>
      <a:defRPr sz="2400">
        <a:latin typeface="+mj-lt"/>
        <a:ea typeface="+mj-ea"/>
        <a:cs typeface="+mj-cs"/>
        <a:sym typeface="Avenir Roman"/>
      </a:defRPr>
    </a:lvl6pPr>
    <a:lvl7pPr indent="1371600" defTabSz="457200">
      <a:lnSpc>
        <a:spcPct val="125000"/>
      </a:lnSpc>
      <a:defRPr sz="2400">
        <a:latin typeface="+mj-lt"/>
        <a:ea typeface="+mj-ea"/>
        <a:cs typeface="+mj-cs"/>
        <a:sym typeface="Avenir Roman"/>
      </a:defRPr>
    </a:lvl7pPr>
    <a:lvl8pPr indent="1600200" defTabSz="457200">
      <a:lnSpc>
        <a:spcPct val="125000"/>
      </a:lnSpc>
      <a:defRPr sz="2400">
        <a:latin typeface="+mj-lt"/>
        <a:ea typeface="+mj-ea"/>
        <a:cs typeface="+mj-cs"/>
        <a:sym typeface="Avenir Roman"/>
      </a:defRPr>
    </a:lvl8pPr>
    <a:lvl9pPr indent="1828800" defTabSz="457200">
      <a:lnSpc>
        <a:spcPct val="125000"/>
      </a:lnSpc>
      <a:defRPr sz="2400">
        <a:latin typeface="+mj-lt"/>
        <a:ea typeface="+mj-ea"/>
        <a:cs typeface="+mj-cs"/>
        <a:sym typeface="Avenir Roman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Diapositiva titolo">
    <p:bg>
      <p:bgPr>
        <a:gradFill flip="none" rotWithShape="1">
          <a:gsLst>
            <a:gs pos="0">
              <a:srgbClr val="BFC4D3"/>
            </a:gs>
            <a:gs pos="12000">
              <a:srgbClr val="BFC4D3"/>
            </a:gs>
            <a:gs pos="20000">
              <a:srgbClr val="BDC3D1"/>
            </a:gs>
            <a:gs pos="100000">
              <a:srgbClr val="343945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/>
          <p:nvPr/>
        </p:nvSpPr>
        <p:spPr>
          <a:xfrm>
            <a:off x="-1" y="0"/>
            <a:ext cx="9144001" cy="5135430"/>
          </a:xfrm>
          <a:prstGeom prst="rect">
            <a:avLst/>
          </a:prstGeom>
          <a:solidFill/>
          <a:ln w="12700">
            <a:miter lim="400000"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9" name="Shape 9"/>
          <p:cNvSpPr>
            <a:spLocks noGrp="1"/>
          </p:cNvSpPr>
          <p:nvPr>
            <p:ph type="title"/>
          </p:nvPr>
        </p:nvSpPr>
        <p:spPr>
          <a:xfrm>
            <a:off x="685800" y="3355847"/>
            <a:ext cx="8077200" cy="3387853"/>
          </a:xfrm>
          <a:prstGeom prst="rect">
            <a:avLst/>
          </a:prstGeom>
        </p:spPr>
        <p:txBody>
          <a:bodyPr lIns="0" tIns="0" rIns="0" bIns="0" anchor="t"/>
          <a:lstStyle>
            <a:lvl1pPr>
              <a:defRPr sz="4700"/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4700" b="1">
                <a:solidFill>
                  <a:srgbClr val="F0AD00"/>
                </a:solidFill>
              </a:rPr>
              <a:t>Titolo Testo</a:t>
            </a:r>
          </a:p>
        </p:txBody>
      </p:sp>
      <p:sp>
        <p:nvSpPr>
          <p:cNvPr id="10" name="Shape 10"/>
          <p:cNvSpPr>
            <a:spLocks noGrp="1"/>
          </p:cNvSpPr>
          <p:nvPr>
            <p:ph type="body" idx="1"/>
          </p:nvPr>
        </p:nvSpPr>
        <p:spPr>
          <a:xfrm>
            <a:off x="685800" y="114300"/>
            <a:ext cx="8077200" cy="3214117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buClrTx/>
              <a:buSzTx/>
              <a:buFontTx/>
              <a:buNone/>
              <a:defRPr sz="2000">
                <a:solidFill>
                  <a:srgbClr val="FFFFFF"/>
                </a:solidFill>
              </a:defRPr>
            </a:lvl1pPr>
            <a:lvl2pPr marL="0" indent="457200">
              <a:buClrTx/>
              <a:buSzTx/>
              <a:buFontTx/>
              <a:buNone/>
              <a:defRPr sz="2000">
                <a:solidFill>
                  <a:srgbClr val="FFFFFF"/>
                </a:solidFill>
              </a:defRPr>
            </a:lvl2pPr>
            <a:lvl3pPr marL="0" indent="914400">
              <a:buClrTx/>
              <a:buSzTx/>
              <a:buFontTx/>
              <a:buNone/>
              <a:defRPr sz="2000">
                <a:solidFill>
                  <a:srgbClr val="FFFFFF"/>
                </a:solidFill>
              </a:defRPr>
            </a:lvl3pPr>
            <a:lvl4pPr marL="0" indent="1371600">
              <a:buClrTx/>
              <a:buSzTx/>
              <a:buFontTx/>
              <a:buNone/>
              <a:defRPr sz="2000">
                <a:solidFill>
                  <a:srgbClr val="FFFFFF"/>
                </a:solidFill>
              </a:defRPr>
            </a:lvl4pPr>
            <a:lvl5pPr marL="0" indent="1828800">
              <a:buClrTx/>
              <a:buSzTx/>
              <a:buFontTx/>
              <a:buNone/>
              <a:defRPr sz="2000">
                <a:solidFill>
                  <a:srgbClr val="FFFFFF"/>
                </a:solidFill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000">
                <a:solidFill>
                  <a:srgbClr val="FFFFFF"/>
                </a:solidFill>
              </a:rPr>
              <a:t>Corpo livello uno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2000">
                <a:solidFill>
                  <a:srgbClr val="FFFFFF"/>
                </a:solidFill>
              </a:rPr>
              <a:t>Corpo livello due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2000">
                <a:solidFill>
                  <a:srgbClr val="FFFFFF"/>
                </a:solidFill>
              </a:rPr>
              <a:t>Corpo livello tre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2000">
                <a:solidFill>
                  <a:srgbClr val="FFFFFF"/>
                </a:solidFill>
              </a:rPr>
              <a:t>Corpo livello quattro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2000">
                <a:solidFill>
                  <a:srgbClr val="FFFFFF"/>
                </a:solidFill>
              </a:rPr>
              <a:t>Livello 5</a:t>
            </a:r>
          </a:p>
        </p:txBody>
      </p:sp>
      <p:sp>
        <p:nvSpPr>
          <p:cNvPr id="11" name="Shape 1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lvl="0"/>
            <a:fld id="{86CB4B4D-7CA3-9044-876B-883B54F8677D}" type="slidenum">
              <a:t>‹n.›</a:t>
            </a:fld>
            <a:endParaRPr/>
          </a:p>
        </p:txBody>
      </p:sp>
      <p:sp>
        <p:nvSpPr>
          <p:cNvPr id="12" name="Shape 12"/>
          <p:cNvSpPr/>
          <p:nvPr/>
        </p:nvSpPr>
        <p:spPr>
          <a:xfrm>
            <a:off x="0" y="5128333"/>
            <a:ext cx="9144000" cy="4572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ffectLst>
            <a:outerShdw blurRad="38100" dist="10160" dir="5400000" rotWithShape="0">
              <a:srgbClr val="000000">
                <a:alpha val="60000"/>
              </a:srgbClr>
            </a:outerShdw>
          </a:effectLst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555863"/>
          </a:xfrm>
          <a:prstGeom prst="rect">
            <a:avLst/>
          </a:prstGeom>
        </p:spPr>
        <p:txBody>
          <a:bodyPr/>
          <a:lstStyle/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4500" b="1">
                <a:solidFill>
                  <a:srgbClr val="F0AD00"/>
                </a:solidFill>
              </a:rPr>
              <a:t>Titolo Testo</a:t>
            </a:r>
          </a:p>
        </p:txBody>
      </p:sp>
      <p:sp>
        <p:nvSpPr>
          <p:cNvPr id="50" name="Shape 50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Corpo livello uno</a:t>
            </a:r>
          </a:p>
          <a:p>
            <a:pPr lvl="1">
              <a:defRPr sz="1800"/>
            </a:pPr>
            <a:r>
              <a:rPr sz="3200"/>
              <a:t>Corpo livello due</a:t>
            </a:r>
          </a:p>
          <a:p>
            <a:pPr lvl="2">
              <a:defRPr sz="1800"/>
            </a:pPr>
            <a:r>
              <a:rPr sz="3200"/>
              <a:t>Corpo livello tre</a:t>
            </a:r>
          </a:p>
          <a:p>
            <a:pPr lvl="3">
              <a:defRPr sz="1800"/>
            </a:pPr>
            <a:r>
              <a:rPr sz="3200"/>
              <a:t>Corpo livello quattro</a:t>
            </a:r>
          </a:p>
          <a:p>
            <a:pPr lvl="4">
              <a:defRPr sz="1800"/>
            </a:pPr>
            <a:r>
              <a:rPr sz="3200"/>
              <a:t>Livello 5</a:t>
            </a:r>
          </a:p>
        </p:txBody>
      </p:sp>
      <p:sp>
        <p:nvSpPr>
          <p:cNvPr id="51" name="Shape 5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‹n.›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olo verticale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/>
          <p:nvPr/>
        </p:nvSpPr>
        <p:spPr>
          <a:xfrm>
            <a:off x="6598919" y="0"/>
            <a:ext cx="45721" cy="685800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ffectLst>
            <a:outerShdw blurRad="38100" dist="10160" dir="10800000" rotWithShape="0">
              <a:srgbClr val="000000">
                <a:alpha val="60000"/>
              </a:srgbClr>
            </a:outerShdw>
          </a:effectLst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54" name="Shape 54"/>
          <p:cNvSpPr/>
          <p:nvPr/>
        </p:nvSpPr>
        <p:spPr>
          <a:xfrm>
            <a:off x="6647687" y="0"/>
            <a:ext cx="2514602" cy="6858000"/>
          </a:xfrm>
          <a:prstGeom prst="rect">
            <a:avLst/>
          </a:prstGeom>
          <a:solidFill/>
          <a:ln w="12700">
            <a:miter lim="400000"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55" name="Shape 55"/>
          <p:cNvSpPr>
            <a:spLocks noGrp="1"/>
          </p:cNvSpPr>
          <p:nvPr>
            <p:ph type="title"/>
          </p:nvPr>
        </p:nvSpPr>
        <p:spPr>
          <a:xfrm>
            <a:off x="6781800" y="0"/>
            <a:ext cx="1905000" cy="6400806"/>
          </a:xfrm>
          <a:prstGeom prst="rect">
            <a:avLst/>
          </a:prstGeom>
        </p:spPr>
        <p:txBody>
          <a:bodyPr/>
          <a:lstStyle/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4500" b="1">
                <a:solidFill>
                  <a:srgbClr val="F0AD00"/>
                </a:solidFill>
              </a:rPr>
              <a:t>Titolo Testo</a:t>
            </a:r>
          </a:p>
        </p:txBody>
      </p:sp>
      <p:sp>
        <p:nvSpPr>
          <p:cNvPr id="56" name="Shape 56"/>
          <p:cNvSpPr>
            <a:spLocks noGrp="1"/>
          </p:cNvSpPr>
          <p:nvPr>
            <p:ph type="body" idx="1"/>
          </p:nvPr>
        </p:nvSpPr>
        <p:spPr>
          <a:xfrm>
            <a:off x="457200" y="304800"/>
            <a:ext cx="6019800" cy="655320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Corpo livello uno</a:t>
            </a:r>
          </a:p>
          <a:p>
            <a:pPr lvl="1">
              <a:defRPr sz="1800"/>
            </a:pPr>
            <a:r>
              <a:rPr sz="3200"/>
              <a:t>Corpo livello due</a:t>
            </a:r>
          </a:p>
          <a:p>
            <a:pPr lvl="2">
              <a:defRPr sz="1800"/>
            </a:pPr>
            <a:r>
              <a:rPr sz="3200"/>
              <a:t>Corpo livello tre</a:t>
            </a:r>
          </a:p>
          <a:p>
            <a:pPr lvl="3">
              <a:defRPr sz="1800"/>
            </a:pPr>
            <a:r>
              <a:rPr sz="3200"/>
              <a:t>Corpo livello quattro</a:t>
            </a:r>
          </a:p>
          <a:p>
            <a:pPr lvl="4">
              <a:defRPr sz="1800"/>
            </a:pPr>
            <a:r>
              <a:rPr sz="3200"/>
              <a:t>Livello 5</a:t>
            </a:r>
          </a:p>
        </p:txBody>
      </p:sp>
      <p:sp>
        <p:nvSpPr>
          <p:cNvPr id="57" name="Shape 57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‹n.›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4500" b="1">
                <a:solidFill>
                  <a:srgbClr val="F0AD00"/>
                </a:solidFill>
              </a:rPr>
              <a:t>Titolo Testo</a:t>
            </a:r>
          </a:p>
        </p:txBody>
      </p:sp>
      <p:sp>
        <p:nvSpPr>
          <p:cNvPr id="15" name="Shape 15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Corpo livello uno</a:t>
            </a:r>
          </a:p>
          <a:p>
            <a:pPr lvl="1">
              <a:defRPr sz="1800"/>
            </a:pPr>
            <a:r>
              <a:rPr sz="3200"/>
              <a:t>Corpo livello due</a:t>
            </a:r>
          </a:p>
          <a:p>
            <a:pPr lvl="2">
              <a:defRPr sz="1800"/>
            </a:pPr>
            <a:r>
              <a:rPr sz="3200"/>
              <a:t>Corpo livello tre</a:t>
            </a:r>
          </a:p>
          <a:p>
            <a:pPr lvl="3">
              <a:defRPr sz="1800"/>
            </a:pPr>
            <a:r>
              <a:rPr sz="3200"/>
              <a:t>Corpo livello quattro</a:t>
            </a:r>
          </a:p>
          <a:p>
            <a:pPr lvl="4">
              <a:defRPr sz="1800"/>
            </a:pPr>
            <a:r>
              <a:rPr sz="3200"/>
              <a:t>Livello 5</a:t>
            </a:r>
          </a:p>
        </p:txBody>
      </p:sp>
      <p:sp>
        <p:nvSpPr>
          <p:cNvPr id="16" name="Shape 1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‹n.›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Intestazione sezione">
    <p:bg>
      <p:bgPr>
        <a:gradFill flip="none" rotWithShape="1">
          <a:gsLst>
            <a:gs pos="0">
              <a:srgbClr val="BFC4D3"/>
            </a:gs>
            <a:gs pos="12000">
              <a:srgbClr val="BFC4D3"/>
            </a:gs>
            <a:gs pos="20000">
              <a:srgbClr val="BDC3D1"/>
            </a:gs>
            <a:gs pos="100000">
              <a:srgbClr val="343945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/>
          <p:nvPr/>
        </p:nvSpPr>
        <p:spPr>
          <a:xfrm>
            <a:off x="0" y="0"/>
            <a:ext cx="9144000" cy="2602522"/>
          </a:xfrm>
          <a:prstGeom prst="rect">
            <a:avLst/>
          </a:prstGeom>
          <a:solidFill/>
          <a:ln w="12700">
            <a:miter lim="400000"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9" name="Shape 19"/>
          <p:cNvSpPr/>
          <p:nvPr/>
        </p:nvSpPr>
        <p:spPr>
          <a:xfrm>
            <a:off x="0" y="2602520"/>
            <a:ext cx="9144000" cy="4572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ffectLst>
            <a:outerShdw blurRad="38100" dist="10160" dir="5400000" rotWithShape="0">
              <a:srgbClr val="000000">
                <a:alpha val="60000"/>
              </a:srgbClr>
            </a:outerShdw>
          </a:effectLst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0" name="Shape 20"/>
          <p:cNvSpPr>
            <a:spLocks noGrp="1"/>
          </p:cNvSpPr>
          <p:nvPr>
            <p:ph type="title"/>
          </p:nvPr>
        </p:nvSpPr>
        <p:spPr>
          <a:xfrm>
            <a:off x="749808" y="0"/>
            <a:ext cx="8013193" cy="1755649"/>
          </a:xfrm>
          <a:prstGeom prst="rect">
            <a:avLst/>
          </a:prstGeom>
        </p:spPr>
        <p:txBody>
          <a:bodyPr lIns="0" tIns="0" rIns="0" bIns="0" anchor="b"/>
          <a:lstStyle>
            <a:lvl1pPr>
              <a:defRPr sz="4700"/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4700" b="1">
                <a:solidFill>
                  <a:srgbClr val="F0AD00"/>
                </a:solidFill>
              </a:rPr>
              <a:t>Titolo Testo</a:t>
            </a:r>
          </a:p>
        </p:txBody>
      </p:sp>
      <p:sp>
        <p:nvSpPr>
          <p:cNvPr id="21" name="Shape 21"/>
          <p:cNvSpPr>
            <a:spLocks noGrp="1"/>
          </p:cNvSpPr>
          <p:nvPr>
            <p:ph type="body" idx="1"/>
          </p:nvPr>
        </p:nvSpPr>
        <p:spPr>
          <a:xfrm>
            <a:off x="740663" y="1828800"/>
            <a:ext cx="8022337" cy="24003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Tx/>
              <a:buSzTx/>
              <a:buFontTx/>
              <a:buNone/>
              <a:defRPr sz="2000">
                <a:solidFill>
                  <a:srgbClr val="FFFFFF"/>
                </a:solidFill>
              </a:defRPr>
            </a:lvl1pPr>
            <a:lvl2pPr marL="0" indent="457200">
              <a:buClrTx/>
              <a:buSzTx/>
              <a:buFontTx/>
              <a:buNone/>
              <a:defRPr sz="2000">
                <a:solidFill>
                  <a:srgbClr val="FFFFFF"/>
                </a:solidFill>
              </a:defRPr>
            </a:lvl2pPr>
            <a:lvl3pPr marL="0" indent="914400">
              <a:buClrTx/>
              <a:buSzTx/>
              <a:buFontTx/>
              <a:buNone/>
              <a:defRPr sz="2000">
                <a:solidFill>
                  <a:srgbClr val="FFFFFF"/>
                </a:solidFill>
              </a:defRPr>
            </a:lvl3pPr>
            <a:lvl4pPr marL="0" indent="1371600">
              <a:buClrTx/>
              <a:buSzTx/>
              <a:buFontTx/>
              <a:buNone/>
              <a:defRPr sz="2000">
                <a:solidFill>
                  <a:srgbClr val="FFFFFF"/>
                </a:solidFill>
              </a:defRPr>
            </a:lvl4pPr>
            <a:lvl5pPr marL="0" indent="1828800">
              <a:buClrTx/>
              <a:buSzTx/>
              <a:buFontTx/>
              <a:buNone/>
              <a:defRPr sz="2000">
                <a:solidFill>
                  <a:srgbClr val="FFFFFF"/>
                </a:solidFill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000">
                <a:solidFill>
                  <a:srgbClr val="FFFFFF"/>
                </a:solidFill>
              </a:rPr>
              <a:t>Corpo livello uno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2000">
                <a:solidFill>
                  <a:srgbClr val="FFFFFF"/>
                </a:solidFill>
              </a:rPr>
              <a:t>Corpo livello due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2000">
                <a:solidFill>
                  <a:srgbClr val="FFFFFF"/>
                </a:solidFill>
              </a:rPr>
              <a:t>Corpo livello tre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2000">
                <a:solidFill>
                  <a:srgbClr val="FFFFFF"/>
                </a:solidFill>
              </a:rPr>
              <a:t>Corpo livello quattro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2000">
                <a:solidFill>
                  <a:srgbClr val="FFFFFF"/>
                </a:solidFill>
              </a:rPr>
              <a:t>Livello 5</a:t>
            </a:r>
          </a:p>
        </p:txBody>
      </p:sp>
      <p:sp>
        <p:nvSpPr>
          <p:cNvPr id="22" name="Shape 2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lvl="0"/>
            <a:fld id="{86CB4B4D-7CA3-9044-876B-883B54F8677D}" type="slidenum">
              <a:t>‹n.›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555863"/>
          </a:xfrm>
          <a:prstGeom prst="rect">
            <a:avLst/>
          </a:prstGeom>
        </p:spPr>
        <p:txBody>
          <a:bodyPr/>
          <a:lstStyle/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4500" b="1">
                <a:solidFill>
                  <a:srgbClr val="F0AD00"/>
                </a:solidFill>
              </a:rPr>
              <a:t>Titolo Testo</a:t>
            </a:r>
          </a:p>
        </p:txBody>
      </p:sp>
      <p:sp>
        <p:nvSpPr>
          <p:cNvPr id="25" name="Shape 25"/>
          <p:cNvSpPr>
            <a:spLocks noGrp="1"/>
          </p:cNvSpPr>
          <p:nvPr>
            <p:ph type="body" idx="1"/>
          </p:nvPr>
        </p:nvSpPr>
        <p:spPr>
          <a:xfrm>
            <a:off x="457200" y="1773935"/>
            <a:ext cx="4038600" cy="508406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 marL="777239" indent="-320039">
              <a:defRPr sz="2800"/>
            </a:lvl2pPr>
            <a:lvl3pPr marL="1088136" indent="-320039">
              <a:defRPr sz="2800"/>
            </a:lvl3pPr>
            <a:lvl4pPr marL="1317752" indent="-284480">
              <a:defRPr sz="2800"/>
            </a:lvl4pPr>
            <a:lvl5pPr marL="1528063" indent="-284480">
              <a:defRPr sz="2800"/>
            </a:lvl5pPr>
          </a:lstStyle>
          <a:p>
            <a:pPr lvl="0">
              <a:defRPr sz="1800"/>
            </a:pPr>
            <a:r>
              <a:rPr sz="2800"/>
              <a:t>Corpo livello uno</a:t>
            </a:r>
          </a:p>
          <a:p>
            <a:pPr lvl="1">
              <a:defRPr sz="1800"/>
            </a:pPr>
            <a:r>
              <a:rPr sz="2800"/>
              <a:t>Corpo livello due</a:t>
            </a:r>
          </a:p>
          <a:p>
            <a:pPr lvl="2">
              <a:defRPr sz="1800"/>
            </a:pPr>
            <a:r>
              <a:rPr sz="2800"/>
              <a:t>Corpo livello tre</a:t>
            </a:r>
          </a:p>
          <a:p>
            <a:pPr lvl="3">
              <a:defRPr sz="1800"/>
            </a:pPr>
            <a:r>
              <a:rPr sz="2800"/>
              <a:t>Corpo livello quattro</a:t>
            </a:r>
          </a:p>
          <a:p>
            <a:pPr lvl="4">
              <a:defRPr sz="1800"/>
            </a:pPr>
            <a:r>
              <a:rPr sz="2800"/>
              <a:t>Livello 5</a:t>
            </a:r>
          </a:p>
        </p:txBody>
      </p:sp>
      <p:sp>
        <p:nvSpPr>
          <p:cNvPr id="26" name="Shape 2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‹n.›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8"/>
          <p:cNvSpPr>
            <a:spLocks noGrp="1"/>
          </p:cNvSpPr>
          <p:nvPr>
            <p:ph type="title"/>
          </p:nvPr>
        </p:nvSpPr>
        <p:spPr>
          <a:xfrm>
            <a:off x="457200" y="107792"/>
            <a:ext cx="8229600" cy="1340278"/>
          </a:xfrm>
          <a:prstGeom prst="rect">
            <a:avLst/>
          </a:prstGeom>
        </p:spPr>
        <p:txBody>
          <a:bodyPr/>
          <a:lstStyle/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4500" b="1">
                <a:solidFill>
                  <a:srgbClr val="F0AD00"/>
                </a:solidFill>
              </a:rPr>
              <a:t>Titolo Testo</a:t>
            </a:r>
          </a:p>
        </p:txBody>
      </p:sp>
      <p:sp>
        <p:nvSpPr>
          <p:cNvPr id="29" name="Shape 29"/>
          <p:cNvSpPr>
            <a:spLocks noGrp="1"/>
          </p:cNvSpPr>
          <p:nvPr>
            <p:ph type="body" idx="1"/>
          </p:nvPr>
        </p:nvSpPr>
        <p:spPr>
          <a:xfrm>
            <a:off x="457200" y="1448069"/>
            <a:ext cx="4040188" cy="1217191"/>
          </a:xfrm>
          <a:prstGeom prst="rect">
            <a:avLst/>
          </a:prstGeom>
        </p:spPr>
        <p:txBody>
          <a:bodyPr anchor="ctr"/>
          <a:lstStyle>
            <a:lvl1pPr marL="0" indent="0">
              <a:buClrTx/>
              <a:buSzTx/>
              <a:buFontTx/>
              <a:buNone/>
              <a:defRPr sz="2300" b="1" cap="all"/>
            </a:lvl1pPr>
            <a:lvl2pPr marL="0" indent="457200">
              <a:buClrTx/>
              <a:buSzTx/>
              <a:buFontTx/>
              <a:buNone/>
              <a:defRPr sz="2300" b="1" cap="all"/>
            </a:lvl2pPr>
            <a:lvl3pPr marL="0" indent="914400">
              <a:buClrTx/>
              <a:buSzTx/>
              <a:buFontTx/>
              <a:buNone/>
              <a:defRPr sz="2300" b="1" cap="all"/>
            </a:lvl3pPr>
            <a:lvl4pPr marL="0" indent="1371600">
              <a:buClrTx/>
              <a:buSzTx/>
              <a:buFontTx/>
              <a:buNone/>
              <a:defRPr sz="2300" b="1" cap="all"/>
            </a:lvl4pPr>
            <a:lvl5pPr marL="0" indent="1828800">
              <a:buClrTx/>
              <a:buSzTx/>
              <a:buFontTx/>
              <a:buNone/>
              <a:defRPr sz="2300" b="1" cap="all"/>
            </a:lvl5pPr>
          </a:lstStyle>
          <a:p>
            <a:pPr lvl="0">
              <a:defRPr sz="1800" b="0" cap="none"/>
            </a:pPr>
            <a:r>
              <a:rPr sz="2300" b="1" cap="all"/>
              <a:t>Corpo livello uno</a:t>
            </a:r>
          </a:p>
          <a:p>
            <a:pPr lvl="1">
              <a:defRPr sz="1800" b="0" cap="none"/>
            </a:pPr>
            <a:r>
              <a:rPr sz="2300" b="1" cap="all"/>
              <a:t>Corpo livello due</a:t>
            </a:r>
          </a:p>
          <a:p>
            <a:pPr lvl="2">
              <a:defRPr sz="1800" b="0" cap="none"/>
            </a:pPr>
            <a:r>
              <a:rPr sz="2300" b="1" cap="all"/>
              <a:t>Corpo livello tre</a:t>
            </a:r>
          </a:p>
          <a:p>
            <a:pPr lvl="3">
              <a:defRPr sz="1800" b="0" cap="none"/>
            </a:pPr>
            <a:r>
              <a:rPr sz="2300" b="1" cap="all"/>
              <a:t>Corpo livello quattro</a:t>
            </a:r>
          </a:p>
          <a:p>
            <a:pPr lvl="4">
              <a:defRPr sz="1800" b="0" cap="none"/>
            </a:pPr>
            <a:r>
              <a:rPr sz="2300" b="1" cap="all"/>
              <a:t>Livello 5</a:t>
            </a:r>
          </a:p>
        </p:txBody>
      </p:sp>
      <p:sp>
        <p:nvSpPr>
          <p:cNvPr id="30" name="Shape 3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‹n.›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555863"/>
          </a:xfrm>
          <a:prstGeom prst="rect">
            <a:avLst/>
          </a:prstGeom>
        </p:spPr>
        <p:txBody>
          <a:bodyPr/>
          <a:lstStyle/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4500" b="1">
                <a:solidFill>
                  <a:srgbClr val="F0AD00"/>
                </a:solidFill>
              </a:rPr>
              <a:t>Titolo Testo</a:t>
            </a:r>
          </a:p>
        </p:txBody>
      </p:sp>
      <p:sp>
        <p:nvSpPr>
          <p:cNvPr id="33" name="Shape 3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‹n.›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‹n.›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>
            <a:spLocks noGrp="1"/>
          </p:cNvSpPr>
          <p:nvPr>
            <p:ph type="title"/>
          </p:nvPr>
        </p:nvSpPr>
        <p:spPr>
          <a:xfrm>
            <a:off x="167837" y="0"/>
            <a:ext cx="2523746" cy="1130809"/>
          </a:xfrm>
          <a:prstGeom prst="rect">
            <a:avLst/>
          </a:prstGeom>
        </p:spPr>
        <p:txBody>
          <a:bodyPr lIns="0" tIns="0" rIns="0" bIns="0" anchor="b"/>
          <a:lstStyle>
            <a:lvl1pPr>
              <a:defRPr sz="2000" b="0"/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000">
                <a:solidFill>
                  <a:srgbClr val="F0AD00"/>
                </a:solidFill>
              </a:rPr>
              <a:t>Titolo Testo</a:t>
            </a:r>
          </a:p>
        </p:txBody>
      </p:sp>
      <p:sp>
        <p:nvSpPr>
          <p:cNvPr id="38" name="Shape 38"/>
          <p:cNvSpPr>
            <a:spLocks noGrp="1"/>
          </p:cNvSpPr>
          <p:nvPr>
            <p:ph type="body" idx="1"/>
          </p:nvPr>
        </p:nvSpPr>
        <p:spPr>
          <a:xfrm>
            <a:off x="3019376" y="1743132"/>
            <a:ext cx="5920642" cy="5114869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Corpo livello uno</a:t>
            </a:r>
          </a:p>
          <a:p>
            <a:pPr lvl="1">
              <a:defRPr sz="1800"/>
            </a:pPr>
            <a:r>
              <a:rPr sz="3200"/>
              <a:t>Corpo livello due</a:t>
            </a:r>
          </a:p>
          <a:p>
            <a:pPr lvl="2">
              <a:defRPr sz="1800"/>
            </a:pPr>
            <a:r>
              <a:rPr sz="3200"/>
              <a:t>Corpo livello tre</a:t>
            </a:r>
          </a:p>
          <a:p>
            <a:pPr lvl="3">
              <a:defRPr sz="1800"/>
            </a:pPr>
            <a:r>
              <a:rPr sz="3200"/>
              <a:t>Corpo livello quattro</a:t>
            </a:r>
          </a:p>
          <a:p>
            <a:pPr lvl="4">
              <a:defRPr sz="1800"/>
            </a:pPr>
            <a:r>
              <a:rPr sz="3200"/>
              <a:t>Livello 5</a:t>
            </a:r>
          </a:p>
        </p:txBody>
      </p:sp>
      <p:sp>
        <p:nvSpPr>
          <p:cNvPr id="39" name="Shape 3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‹n.›</a:t>
            </a:fld>
            <a:endParaRPr/>
          </a:p>
        </p:txBody>
      </p:sp>
      <p:sp>
        <p:nvSpPr>
          <p:cNvPr id="40" name="Shape 40"/>
          <p:cNvSpPr/>
          <p:nvPr/>
        </p:nvSpPr>
        <p:spPr>
          <a:xfrm>
            <a:off x="2855736" y="-1"/>
            <a:ext cx="45721" cy="145389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1" name="Shape 41"/>
          <p:cNvSpPr/>
          <p:nvPr/>
        </p:nvSpPr>
        <p:spPr>
          <a:xfrm>
            <a:off x="2855736" y="-1"/>
            <a:ext cx="45721" cy="145389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Immagine con didascalia">
    <p:bg>
      <p:bgPr>
        <a:solidFill>
          <a:srgbClr val="D4D4D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>
            <a:spLocks noGrp="1"/>
          </p:cNvSpPr>
          <p:nvPr>
            <p:ph type="title"/>
          </p:nvPr>
        </p:nvSpPr>
        <p:spPr>
          <a:xfrm>
            <a:off x="164592" y="0"/>
            <a:ext cx="2525150" cy="1133856"/>
          </a:xfrm>
          <a:prstGeom prst="rect">
            <a:avLst/>
          </a:prstGeom>
        </p:spPr>
        <p:txBody>
          <a:bodyPr lIns="0" tIns="0" rIns="0" bIns="0" anchor="b"/>
          <a:lstStyle>
            <a:lvl1pPr>
              <a:defRPr sz="2000" b="0"/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000">
                <a:solidFill>
                  <a:srgbClr val="F0AD00"/>
                </a:solidFill>
              </a:rPr>
              <a:t>Titolo Testo</a:t>
            </a:r>
          </a:p>
        </p:txBody>
      </p:sp>
      <p:sp>
        <p:nvSpPr>
          <p:cNvPr id="44" name="Shape 44"/>
          <p:cNvSpPr>
            <a:spLocks noGrp="1"/>
          </p:cNvSpPr>
          <p:nvPr>
            <p:ph type="body" idx="1"/>
          </p:nvPr>
        </p:nvSpPr>
        <p:spPr>
          <a:xfrm>
            <a:off x="164592" y="1728216"/>
            <a:ext cx="2468880" cy="5129784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1400"/>
            </a:lvl1pPr>
            <a:lvl2pPr marL="0" indent="457200">
              <a:buClrTx/>
              <a:buSzTx/>
              <a:buFontTx/>
              <a:buNone/>
              <a:defRPr sz="1400"/>
            </a:lvl2pPr>
            <a:lvl3pPr marL="0" indent="914400">
              <a:buClrTx/>
              <a:buSzTx/>
              <a:buFontTx/>
              <a:buNone/>
              <a:defRPr sz="1400"/>
            </a:lvl3pPr>
            <a:lvl4pPr marL="0" indent="1371600">
              <a:buClrTx/>
              <a:buSzTx/>
              <a:buFontTx/>
              <a:buNone/>
              <a:defRPr sz="1400"/>
            </a:lvl4pPr>
            <a:lvl5pPr marL="0" indent="1828800">
              <a:buClrTx/>
              <a:buSzTx/>
              <a:buFontTx/>
              <a:buNone/>
              <a:defRPr sz="1400"/>
            </a:lvl5pPr>
          </a:lstStyle>
          <a:p>
            <a:pPr lvl="0">
              <a:defRPr sz="1800"/>
            </a:pPr>
            <a:r>
              <a:rPr sz="1400"/>
              <a:t>Corpo livello uno</a:t>
            </a:r>
          </a:p>
          <a:p>
            <a:pPr lvl="1">
              <a:defRPr sz="1800"/>
            </a:pPr>
            <a:r>
              <a:rPr sz="1400"/>
              <a:t>Corpo livello due</a:t>
            </a:r>
          </a:p>
          <a:p>
            <a:pPr lvl="2">
              <a:defRPr sz="1800"/>
            </a:pPr>
            <a:r>
              <a:rPr sz="1400"/>
              <a:t>Corpo livello tre</a:t>
            </a:r>
          </a:p>
          <a:p>
            <a:pPr lvl="3">
              <a:defRPr sz="1800"/>
            </a:pPr>
            <a:r>
              <a:rPr sz="1400"/>
              <a:t>Corpo livello quattro</a:t>
            </a:r>
          </a:p>
          <a:p>
            <a:pPr lvl="4">
              <a:defRPr sz="1800"/>
            </a:pPr>
            <a:r>
              <a:rPr sz="1400"/>
              <a:t>Livello 5</a:t>
            </a:r>
          </a:p>
        </p:txBody>
      </p:sp>
      <p:sp>
        <p:nvSpPr>
          <p:cNvPr id="45" name="Shape 45"/>
          <p:cNvSpPr/>
          <p:nvPr/>
        </p:nvSpPr>
        <p:spPr>
          <a:xfrm>
            <a:off x="2855736" y="0"/>
            <a:ext cx="45721" cy="685800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6" name="Shape 46"/>
          <p:cNvSpPr/>
          <p:nvPr/>
        </p:nvSpPr>
        <p:spPr>
          <a:xfrm>
            <a:off x="2855736" y="0"/>
            <a:ext cx="45721" cy="685800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7" name="Shape 47"/>
          <p:cNvSpPr>
            <a:spLocks noGrp="1"/>
          </p:cNvSpPr>
          <p:nvPr>
            <p:ph type="sldNum" sz="quarter" idx="2"/>
          </p:nvPr>
        </p:nvSpPr>
        <p:spPr>
          <a:xfrm>
            <a:off x="8339328" y="1193800"/>
            <a:ext cx="733865" cy="177801"/>
          </a:xfrm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‹n.›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/>
        </p:nvSpPr>
        <p:spPr>
          <a:xfrm>
            <a:off x="0" y="1435895"/>
            <a:ext cx="9144000" cy="4572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ffectLst>
            <a:outerShdw blurRad="38100" dist="10160" dir="5400000" rotWithShape="0">
              <a:srgbClr val="000000">
                <a:alpha val="60000"/>
              </a:srgbClr>
            </a:outerShdw>
          </a:effectLst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" name="Shape 3"/>
          <p:cNvSpPr/>
          <p:nvPr/>
        </p:nvSpPr>
        <p:spPr>
          <a:xfrm>
            <a:off x="-1" y="-1"/>
            <a:ext cx="9144001" cy="1433735"/>
          </a:xfrm>
          <a:prstGeom prst="rect">
            <a:avLst/>
          </a:prstGeom>
          <a:solidFill/>
          <a:ln w="12700">
            <a:miter lim="400000"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" name="Shape 4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5636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normAutofit/>
          </a:bodyPr>
          <a:lstStyle/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4500" b="1">
                <a:solidFill>
                  <a:srgbClr val="F0AD00"/>
                </a:solidFill>
              </a:rPr>
              <a:t>Titolo Testo</a:t>
            </a:r>
          </a:p>
        </p:txBody>
      </p:sp>
      <p:sp>
        <p:nvSpPr>
          <p:cNvPr id="5" name="Shape 5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50828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/>
          <a:p>
            <a:pPr lvl="0">
              <a:defRPr sz="1800"/>
            </a:pPr>
            <a:r>
              <a:rPr sz="3200"/>
              <a:t>Corpo livello uno</a:t>
            </a:r>
          </a:p>
          <a:p>
            <a:pPr lvl="1">
              <a:defRPr sz="1800"/>
            </a:pPr>
            <a:r>
              <a:rPr sz="3200"/>
              <a:t>Corpo livello due</a:t>
            </a:r>
          </a:p>
          <a:p>
            <a:pPr lvl="2">
              <a:defRPr sz="1800"/>
            </a:pPr>
            <a:r>
              <a:rPr sz="3200"/>
              <a:t>Corpo livello tre</a:t>
            </a:r>
          </a:p>
          <a:p>
            <a:pPr lvl="3">
              <a:defRPr sz="1800"/>
            </a:pPr>
            <a:r>
              <a:rPr sz="3200"/>
              <a:t>Corpo livello quattro</a:t>
            </a:r>
          </a:p>
          <a:p>
            <a:pPr lvl="4">
              <a:defRPr sz="1800"/>
            </a:pPr>
            <a:r>
              <a:rPr sz="3200"/>
              <a:t>Livello 5</a:t>
            </a:r>
          </a:p>
        </p:txBody>
      </p:sp>
      <p:sp>
        <p:nvSpPr>
          <p:cNvPr id="6" name="Shape 6"/>
          <p:cNvSpPr>
            <a:spLocks noGrp="1"/>
          </p:cNvSpPr>
          <p:nvPr>
            <p:ph type="sldNum" sz="quarter" idx="2"/>
          </p:nvPr>
        </p:nvSpPr>
        <p:spPr>
          <a:xfrm>
            <a:off x="8204396" y="6573518"/>
            <a:ext cx="733865" cy="177801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spAutoFit/>
          </a:bodyPr>
          <a:lstStyle>
            <a:lvl1pPr algn="r">
              <a:defRPr sz="1200">
                <a:solidFill>
                  <a:srgbClr val="414141"/>
                </a:solidFill>
              </a:defRPr>
            </a:lvl1pPr>
          </a:lstStyle>
          <a:p>
            <a:pPr lvl="0"/>
            <a:fld id="{86CB4B4D-7CA3-9044-876B-883B54F8677D}" type="slidenum">
              <a:t>‹n.›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/>
  <p:txStyles>
    <p:titleStyle>
      <a:lvl1pPr>
        <a:defRPr sz="4500" b="1">
          <a:solidFill>
            <a:srgbClr val="F0AD00"/>
          </a:solidFill>
          <a:latin typeface="Corbel"/>
          <a:ea typeface="Corbel"/>
          <a:cs typeface="Corbel"/>
          <a:sym typeface="Corbel"/>
        </a:defRPr>
      </a:lvl1pPr>
      <a:lvl2pPr>
        <a:defRPr sz="4500" b="1">
          <a:solidFill>
            <a:srgbClr val="F0AD00"/>
          </a:solidFill>
          <a:latin typeface="Corbel"/>
          <a:ea typeface="Corbel"/>
          <a:cs typeface="Corbel"/>
          <a:sym typeface="Corbel"/>
        </a:defRPr>
      </a:lvl2pPr>
      <a:lvl3pPr>
        <a:defRPr sz="4500" b="1">
          <a:solidFill>
            <a:srgbClr val="F0AD00"/>
          </a:solidFill>
          <a:latin typeface="Corbel"/>
          <a:ea typeface="Corbel"/>
          <a:cs typeface="Corbel"/>
          <a:sym typeface="Corbel"/>
        </a:defRPr>
      </a:lvl3pPr>
      <a:lvl4pPr>
        <a:defRPr sz="4500" b="1">
          <a:solidFill>
            <a:srgbClr val="F0AD00"/>
          </a:solidFill>
          <a:latin typeface="Corbel"/>
          <a:ea typeface="Corbel"/>
          <a:cs typeface="Corbel"/>
          <a:sym typeface="Corbel"/>
        </a:defRPr>
      </a:lvl4pPr>
      <a:lvl5pPr>
        <a:defRPr sz="4500" b="1">
          <a:solidFill>
            <a:srgbClr val="F0AD00"/>
          </a:solidFill>
          <a:latin typeface="Corbel"/>
          <a:ea typeface="Corbel"/>
          <a:cs typeface="Corbel"/>
          <a:sym typeface="Corbel"/>
        </a:defRPr>
      </a:lvl5pPr>
      <a:lvl6pPr>
        <a:defRPr sz="4500" b="1">
          <a:solidFill>
            <a:srgbClr val="F0AD00"/>
          </a:solidFill>
          <a:latin typeface="Corbel"/>
          <a:ea typeface="Corbel"/>
          <a:cs typeface="Corbel"/>
          <a:sym typeface="Corbel"/>
        </a:defRPr>
      </a:lvl6pPr>
      <a:lvl7pPr>
        <a:defRPr sz="4500" b="1">
          <a:solidFill>
            <a:srgbClr val="F0AD00"/>
          </a:solidFill>
          <a:latin typeface="Corbel"/>
          <a:ea typeface="Corbel"/>
          <a:cs typeface="Corbel"/>
          <a:sym typeface="Corbel"/>
        </a:defRPr>
      </a:lvl7pPr>
      <a:lvl8pPr>
        <a:defRPr sz="4500" b="1">
          <a:solidFill>
            <a:srgbClr val="F0AD00"/>
          </a:solidFill>
          <a:latin typeface="Corbel"/>
          <a:ea typeface="Corbel"/>
          <a:cs typeface="Corbel"/>
          <a:sym typeface="Corbel"/>
        </a:defRPr>
      </a:lvl8pPr>
      <a:lvl9pPr>
        <a:defRPr sz="4500" b="1">
          <a:solidFill>
            <a:srgbClr val="F0AD00"/>
          </a:solidFill>
          <a:latin typeface="Corbel"/>
          <a:ea typeface="Corbel"/>
          <a:cs typeface="Corbel"/>
          <a:sym typeface="Corbel"/>
        </a:defRPr>
      </a:lvl9pPr>
    </p:titleStyle>
    <p:bodyStyle>
      <a:lvl1pPr marL="438912" indent="-320040">
        <a:buClr>
          <a:srgbClr val="F0AD00"/>
        </a:buClr>
        <a:buSzPct val="80000"/>
        <a:buFont typeface="Wingdings 2"/>
        <a:buChar char="◼"/>
        <a:defRPr sz="3200">
          <a:latin typeface="Corbel"/>
          <a:ea typeface="Corbel"/>
          <a:cs typeface="Corbel"/>
          <a:sym typeface="Corbel"/>
        </a:defRPr>
      </a:lvl1pPr>
      <a:lvl2pPr marL="770708" indent="-313508">
        <a:buClr>
          <a:srgbClr val="F0AD00"/>
        </a:buClr>
        <a:buSzPct val="90000"/>
        <a:buFont typeface="Wingdings 2"/>
        <a:buChar char="▪"/>
        <a:defRPr sz="3200">
          <a:latin typeface="Corbel"/>
          <a:ea typeface="Corbel"/>
          <a:cs typeface="Corbel"/>
          <a:sym typeface="Corbel"/>
        </a:defRPr>
      </a:lvl2pPr>
      <a:lvl3pPr marL="1072896" indent="-304800">
        <a:buClr>
          <a:srgbClr val="F0AD00"/>
        </a:buClr>
        <a:buSzPct val="100000"/>
        <a:buFont typeface="Wingdings 2"/>
        <a:buChar char="▪"/>
        <a:defRPr sz="3200">
          <a:latin typeface="Corbel"/>
          <a:ea typeface="Corbel"/>
          <a:cs typeface="Corbel"/>
          <a:sym typeface="Corbel"/>
        </a:defRPr>
      </a:lvl3pPr>
      <a:lvl4pPr marL="1325880" indent="-292608">
        <a:buClr>
          <a:srgbClr val="F0AD00"/>
        </a:buClr>
        <a:buSzPct val="100000"/>
        <a:buFont typeface="Wingdings 2"/>
        <a:buChar char="▪"/>
        <a:defRPr sz="3200">
          <a:latin typeface="Corbel"/>
          <a:ea typeface="Corbel"/>
          <a:cs typeface="Corbel"/>
          <a:sym typeface="Corbel"/>
        </a:defRPr>
      </a:lvl4pPr>
      <a:lvl5pPr marL="1536191" indent="-292608">
        <a:buClr>
          <a:srgbClr val="F0AD00"/>
        </a:buClr>
        <a:buSzPct val="100000"/>
        <a:buFont typeface="Wingdings 2"/>
        <a:buChar char=""/>
        <a:defRPr sz="3200">
          <a:latin typeface="Corbel"/>
          <a:ea typeface="Corbel"/>
          <a:cs typeface="Corbel"/>
          <a:sym typeface="Corbel"/>
        </a:defRPr>
      </a:lvl5pPr>
      <a:lvl6pPr marL="1737360" indent="-292608">
        <a:buClr>
          <a:srgbClr val="F0AD00"/>
        </a:buClr>
        <a:buSzPct val="100000"/>
        <a:buFont typeface="Wingdings 2"/>
        <a:buChar char="●"/>
        <a:defRPr sz="3200">
          <a:latin typeface="Corbel"/>
          <a:ea typeface="Corbel"/>
          <a:cs typeface="Corbel"/>
          <a:sym typeface="Corbel"/>
        </a:defRPr>
      </a:lvl6pPr>
      <a:lvl7pPr marL="1971039" indent="-325119">
        <a:buClr>
          <a:srgbClr val="F0AD00"/>
        </a:buClr>
        <a:buSzPct val="100000"/>
        <a:buFont typeface="Wingdings 2"/>
        <a:buChar char="●"/>
        <a:defRPr sz="3200">
          <a:latin typeface="Corbel"/>
          <a:ea typeface="Corbel"/>
          <a:cs typeface="Corbel"/>
          <a:sym typeface="Corbel"/>
        </a:defRPr>
      </a:lvl7pPr>
      <a:lvl8pPr marL="2172207" indent="-325119">
        <a:buClr>
          <a:srgbClr val="F0AD00"/>
        </a:buClr>
        <a:buSzPct val="100000"/>
        <a:buFont typeface="Wingdings 2"/>
        <a:buChar char="●"/>
        <a:defRPr sz="3200">
          <a:latin typeface="Corbel"/>
          <a:ea typeface="Corbel"/>
          <a:cs typeface="Corbel"/>
          <a:sym typeface="Corbel"/>
        </a:defRPr>
      </a:lvl8pPr>
      <a:lvl9pPr marL="2373375" indent="-325119">
        <a:buClr>
          <a:srgbClr val="F0AD00"/>
        </a:buClr>
        <a:buSzPct val="100000"/>
        <a:buFont typeface="Wingdings 2"/>
        <a:buChar char="●"/>
        <a:defRPr sz="3200">
          <a:latin typeface="Corbel"/>
          <a:ea typeface="Corbel"/>
          <a:cs typeface="Corbel"/>
          <a:sym typeface="Corbel"/>
        </a:defRPr>
      </a:lvl9pPr>
    </p:bodyStyle>
    <p:otherStyle>
      <a:lvl1pPr algn="r">
        <a:defRPr sz="1200">
          <a:solidFill>
            <a:schemeClr val="tx1"/>
          </a:solidFill>
          <a:latin typeface="+mn-lt"/>
          <a:ea typeface="+mn-ea"/>
          <a:cs typeface="+mn-cs"/>
          <a:sym typeface="Corbel"/>
        </a:defRPr>
      </a:lvl1pPr>
      <a:lvl2pPr indent="457200" algn="r">
        <a:defRPr sz="1200">
          <a:solidFill>
            <a:schemeClr val="tx1"/>
          </a:solidFill>
          <a:latin typeface="+mn-lt"/>
          <a:ea typeface="+mn-ea"/>
          <a:cs typeface="+mn-cs"/>
          <a:sym typeface="Corbel"/>
        </a:defRPr>
      </a:lvl2pPr>
      <a:lvl3pPr indent="914400" algn="r">
        <a:defRPr sz="1200">
          <a:solidFill>
            <a:schemeClr val="tx1"/>
          </a:solidFill>
          <a:latin typeface="+mn-lt"/>
          <a:ea typeface="+mn-ea"/>
          <a:cs typeface="+mn-cs"/>
          <a:sym typeface="Corbel"/>
        </a:defRPr>
      </a:lvl3pPr>
      <a:lvl4pPr indent="1371600" algn="r">
        <a:defRPr sz="1200">
          <a:solidFill>
            <a:schemeClr val="tx1"/>
          </a:solidFill>
          <a:latin typeface="+mn-lt"/>
          <a:ea typeface="+mn-ea"/>
          <a:cs typeface="+mn-cs"/>
          <a:sym typeface="Corbel"/>
        </a:defRPr>
      </a:lvl4pPr>
      <a:lvl5pPr indent="1828800" algn="r">
        <a:defRPr sz="1200">
          <a:solidFill>
            <a:schemeClr val="tx1"/>
          </a:solidFill>
          <a:latin typeface="+mn-lt"/>
          <a:ea typeface="+mn-ea"/>
          <a:cs typeface="+mn-cs"/>
          <a:sym typeface="Corbel"/>
        </a:defRPr>
      </a:lvl5pPr>
      <a:lvl6pPr indent="2286000" algn="r">
        <a:defRPr sz="1200">
          <a:solidFill>
            <a:schemeClr val="tx1"/>
          </a:solidFill>
          <a:latin typeface="+mn-lt"/>
          <a:ea typeface="+mn-ea"/>
          <a:cs typeface="+mn-cs"/>
          <a:sym typeface="Corbel"/>
        </a:defRPr>
      </a:lvl6pPr>
      <a:lvl7pPr indent="2743200" algn="r">
        <a:defRPr sz="1200">
          <a:solidFill>
            <a:schemeClr val="tx1"/>
          </a:solidFill>
          <a:latin typeface="+mn-lt"/>
          <a:ea typeface="+mn-ea"/>
          <a:cs typeface="+mn-cs"/>
          <a:sym typeface="Corbel"/>
        </a:defRPr>
      </a:lvl7pPr>
      <a:lvl8pPr indent="3200400" algn="r">
        <a:defRPr sz="1200">
          <a:solidFill>
            <a:schemeClr val="tx1"/>
          </a:solidFill>
          <a:latin typeface="+mn-lt"/>
          <a:ea typeface="+mn-ea"/>
          <a:cs typeface="+mn-cs"/>
          <a:sym typeface="Corbel"/>
        </a:defRPr>
      </a:lvl8pPr>
      <a:lvl9pPr indent="3657600" algn="r">
        <a:defRPr sz="1200">
          <a:solidFill>
            <a:schemeClr val="tx1"/>
          </a:solidFill>
          <a:latin typeface="+mn-lt"/>
          <a:ea typeface="+mn-ea"/>
          <a:cs typeface="+mn-cs"/>
          <a:sym typeface="Corbe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iki.ubuntu-it.org/AmbienteGrafico/TecnologieAssistive#Limitazioni_motorie" TargetMode="External"/><Relationship Id="rId4" Type="http://schemas.openxmlformats.org/officeDocument/2006/relationships/hyperlink" Target="https://www.apple.com/it/accessibility/osx/" TargetMode="External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noiosito.it/daf.zip" TargetMode="Externa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freevirtualkeyboard.com/tastieravirtuale.html" TargetMode="Externa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eg"/><Relationship Id="rId3" Type="http://schemas.openxmlformats.org/officeDocument/2006/relationships/hyperlink" Target="http://www.leonardoausili.com/page/download" TargetMode="Externa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eg"/><Relationship Id="rId3" Type="http://schemas.openxmlformats.org/officeDocument/2006/relationships/image" Target="../media/image7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istruzione.it/urp/alunni_disabili.shtml" TargetMode="Externa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handitecno.indire.it/content/index.php?action=homePercorso&amp;id_cnt=4878" TargetMode="Externa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oiosito.it/jaws.zip" TargetMode="External"/><Relationship Id="rId4" Type="http://schemas.openxmlformats.org/officeDocument/2006/relationships/hyperlink" Target="http://www.tiflosystem.it/scheda_prodotto_ita.php/id_prodotto=734/id_sottocat=8" TargetMode="External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subvisionmilano.com/new/sectioncategories.php?catid=5&amp;lng=1&amp;sectionid=2" TargetMode="Externa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handitecno.indire.it/content/index.php?action=read_sezione&amp;id_cnt=4874" TargetMode="External"/><Relationship Id="rId3" Type="http://schemas.openxmlformats.org/officeDocument/2006/relationships/hyperlink" Target="http://handitecno.indire.it/content/index.php?action=read_sezione&amp;id_cnt=4875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smaldonesalerno.it/index.php?option=com_content&amp;view=article&amp;id=28&amp;Itemid=128" TargetMode="Externa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bluesign.dii.unisi.it/" TargetMode="External"/><Relationship Id="rId3" Type="http://schemas.openxmlformats.org/officeDocument/2006/relationships/hyperlink" Target="http://bluesign.dii.unisi.it/bluesign.htm" TargetMode="Externa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eg"/><Relationship Id="rId3" Type="http://schemas.openxmlformats.org/officeDocument/2006/relationships/hyperlink" Target="http://www.slideshare.net/franzITD/dialogo-filmico-sottotitoli-e-consapevolezza-linguistica" TargetMode="Externa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voiceproject.eu/moise/voice_testo.htm" TargetMode="External"/><Relationship Id="rId4" Type="http://schemas.openxmlformats.org/officeDocument/2006/relationships/hyperlink" Target="http://www.voiceproject.eu/voicelab/download/_download_it.htm" TargetMode="External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televideo.rai.it/televideo/pub/pagina.jsp?p=770&amp;idmenumain=2" TargetMode="Externa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italiansubs.net/" TargetMode="External"/><Relationship Id="rId3" Type="http://schemas.openxmlformats.org/officeDocument/2006/relationships/hyperlink" Target="http://www.opensubtitles.org/it" TargetMode="Externa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oiosito.it/sostegno/vocabolari.zip" TargetMode="External"/><Relationship Id="rId4" Type="http://schemas.openxmlformats.org/officeDocument/2006/relationships/hyperlink" Target="http://www.noiosito.it/sostegno/vdb.zip" TargetMode="External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parlochiaro.it/webwriting-vocabolariodibase.htm" TargetMode="Externa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oiosito.it/sostegno/leggibili.zip" TargetMode="External"/><Relationship Id="rId4" Type="http://schemas.openxmlformats.org/officeDocument/2006/relationships/hyperlink" Target="http://comunicaresulweb.com/scrittura/" TargetMode="External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dueparole.it" TargetMode="Externa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handitecno.indire.it/content/index.php?action=homePercorso&amp;id_cnt=4876" TargetMode="Externa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www.youtube.com/watch?v=dGXuznhem6c" TargetMode="External"/><Relationship Id="rId3" Type="http://schemas.openxmlformats.org/officeDocument/2006/relationships/image" Target="../media/image11.jpeg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www.youtube.com/watch?v=ZIJO2nChBFk" TargetMode="External"/><Relationship Id="rId3" Type="http://schemas.openxmlformats.org/officeDocument/2006/relationships/image" Target="../media/image12.jpe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4" Type="http://schemas.openxmlformats.org/officeDocument/2006/relationships/hyperlink" Target="https://www.youtube.com/watch?v=DCRfdNbI65s" TargetMode="External"/><Relationship Id="rId5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facilitoffice.org/jm/" TargetMode="Externa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opendyslexic.org/" TargetMode="External"/><Relationship Id="rId3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laricerca.loescher.it/index.php/component/content/article/201-linsegnante-del-terzo-millennioil-profilo-professionale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372253" y="560453"/>
            <a:ext cx="4208208" cy="1558579"/>
          </a:xfrm>
        </p:spPr>
        <p:txBody>
          <a:bodyPr>
            <a:normAutofit fontScale="90000"/>
          </a:bodyPr>
          <a:lstStyle/>
          <a:p>
            <a:r>
              <a:rPr lang="it-IT" dirty="0" smtClean="0"/>
              <a:t>Tecnologie digitali e disabilità motoria, uditiva, visiva:</a:t>
            </a:r>
            <a:br>
              <a:rPr lang="it-IT" dirty="0" smtClean="0"/>
            </a:br>
            <a:r>
              <a:rPr lang="it-IT" dirty="0" smtClean="0"/>
              <a:t>un percorso orientativo.</a:t>
            </a:r>
            <a:endParaRPr lang="it-IT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3352886" y="5320938"/>
            <a:ext cx="2455151" cy="390952"/>
          </a:xfrm>
        </p:spPr>
        <p:txBody>
          <a:bodyPr/>
          <a:lstStyle/>
          <a:p>
            <a:r>
              <a:rPr lang="it-IT" dirty="0" smtClean="0"/>
              <a:t>Marco </a:t>
            </a:r>
            <a:r>
              <a:rPr lang="it-IT" dirty="0" err="1" smtClean="0"/>
              <a:t>Guastavigna</a:t>
            </a:r>
            <a:endParaRPr lang="it-IT" dirty="0"/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71627" y="133350"/>
            <a:ext cx="4079875" cy="489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19054081"/>
      </p:ext>
    </p:extLst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Shape 64"/>
          <p:cNvSpPr>
            <a:spLocks noGrp="1"/>
          </p:cNvSpPr>
          <p:nvPr>
            <p:ph type="title"/>
          </p:nvPr>
        </p:nvSpPr>
        <p:spPr>
          <a:xfrm>
            <a:off x="457200" y="155447"/>
            <a:ext cx="8229600" cy="1252729"/>
          </a:xfrm>
          <a:prstGeom prst="rect">
            <a:avLst/>
          </a:prstGeom>
        </p:spPr>
        <p:txBody>
          <a:bodyPr/>
          <a:lstStyle/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4500" b="1">
                <a:solidFill>
                  <a:srgbClr val="F0AD00"/>
                </a:solidFill>
              </a:rPr>
              <a:t>Disturbi  non gravi</a:t>
            </a:r>
          </a:p>
        </p:txBody>
      </p:sp>
      <p:sp>
        <p:nvSpPr>
          <p:cNvPr id="65" name="Shape 65"/>
          <p:cNvSpPr>
            <a:spLocks noGrp="1"/>
          </p:cNvSpPr>
          <p:nvPr>
            <p:ph type="body" idx="1"/>
          </p:nvPr>
        </p:nvSpPr>
        <p:spPr>
          <a:xfrm>
            <a:off x="195150" y="1795349"/>
            <a:ext cx="8754834" cy="5062651"/>
          </a:xfrm>
          <a:prstGeom prst="rect">
            <a:avLst/>
          </a:prstGeom>
        </p:spPr>
        <p:txBody>
          <a:bodyPr/>
          <a:lstStyle/>
          <a:p>
            <a:pPr marL="458914" lvl="0" indent="-340042">
              <a:defRPr sz="1800"/>
            </a:pPr>
            <a:r>
              <a:rPr sz="3400" b="1"/>
              <a:t>Personalizzazione di una postazione standard:</a:t>
            </a:r>
          </a:p>
          <a:p>
            <a:pPr marL="790302" lvl="1" indent="-333102">
              <a:spcBef>
                <a:spcPts val="800"/>
              </a:spcBef>
              <a:buClr>
                <a:srgbClr val="60B5CC"/>
              </a:buClr>
              <a:buFont typeface="Wingdings"/>
              <a:defRPr sz="1800"/>
            </a:pPr>
            <a:r>
              <a:rPr sz="3400" b="1"/>
              <a:t>In Windows: </a:t>
            </a:r>
            <a:r>
              <a:rPr sz="3400" b="1" i="1"/>
              <a:t>Pannello di controllo- &gt;Account utente- &gt; Accesso facilitato</a:t>
            </a:r>
            <a:endParaRPr sz="2800"/>
          </a:p>
          <a:p>
            <a:pPr marL="790302" lvl="1" indent="-333102">
              <a:spcBef>
                <a:spcPts val="800"/>
              </a:spcBef>
              <a:buClr>
                <a:srgbClr val="60B5CC"/>
              </a:buClr>
              <a:buFont typeface="Wingdings"/>
              <a:defRPr sz="1800"/>
            </a:pPr>
            <a:r>
              <a:rPr sz="3400" b="1"/>
              <a:t>In MacOSX: Mela -&gt;</a:t>
            </a:r>
            <a:r>
              <a:rPr sz="3400" b="1" i="1"/>
              <a:t>Preferenze di sistema -  &gt; Accessibilità</a:t>
            </a:r>
            <a:endParaRPr sz="2800"/>
          </a:p>
          <a:p>
            <a:pPr marL="790302" lvl="1" indent="-333102">
              <a:spcBef>
                <a:spcPts val="800"/>
              </a:spcBef>
              <a:buClr>
                <a:srgbClr val="60B5CC"/>
              </a:buClr>
              <a:buFont typeface="Wingdings"/>
              <a:defRPr sz="1800"/>
            </a:pPr>
            <a:r>
              <a:rPr sz="3400" b="1"/>
              <a:t>In Ubuntu (Linux) Sistema -&gt; Preferenze -&gt; Tastiera -&gt; Accesso facilitato. </a:t>
            </a:r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>
            <a:spLocks noGrp="1"/>
          </p:cNvSpPr>
          <p:nvPr>
            <p:ph type="title"/>
          </p:nvPr>
        </p:nvSpPr>
        <p:spPr>
          <a:xfrm>
            <a:off x="457200" y="155447"/>
            <a:ext cx="8229600" cy="1252729"/>
          </a:xfrm>
          <a:prstGeom prst="rect">
            <a:avLst/>
          </a:prstGeom>
        </p:spPr>
        <p:txBody>
          <a:bodyPr/>
          <a:lstStyle/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4500" b="1">
                <a:solidFill>
                  <a:srgbClr val="F0AD00"/>
                </a:solidFill>
              </a:rPr>
              <a:t>Accorgimenti fondamentali</a:t>
            </a:r>
          </a:p>
        </p:txBody>
      </p:sp>
      <p:sp>
        <p:nvSpPr>
          <p:cNvPr id="68" name="Shape 68"/>
          <p:cNvSpPr>
            <a:spLocks noGrp="1"/>
          </p:cNvSpPr>
          <p:nvPr>
            <p:ph type="body" idx="1"/>
          </p:nvPr>
        </p:nvSpPr>
        <p:spPr>
          <a:xfrm>
            <a:off x="90709" y="1683316"/>
            <a:ext cx="7891710" cy="5174685"/>
          </a:xfrm>
          <a:prstGeom prst="rect">
            <a:avLst/>
          </a:prstGeom>
        </p:spPr>
        <p:txBody>
          <a:bodyPr/>
          <a:lstStyle/>
          <a:p>
            <a:pPr marL="450765" lvl="0" indent="-331893">
              <a:lnSpc>
                <a:spcPct val="80000"/>
              </a:lnSpc>
              <a:defRPr sz="1800"/>
            </a:pPr>
            <a:r>
              <a:rPr sz="2800" b="1"/>
              <a:t>Ridurre o eliminare la ripetizione dei tasti;</a:t>
            </a:r>
            <a:endParaRPr sz="2700"/>
          </a:p>
          <a:p>
            <a:pPr marL="450765" lvl="0" indent="-331893">
              <a:lnSpc>
                <a:spcPct val="80000"/>
              </a:lnSpc>
              <a:defRPr sz="1800"/>
            </a:pPr>
            <a:r>
              <a:rPr sz="2800" b="1"/>
              <a:t>Inserire i tasti multipli (CTRL-ALT_CANC è l’esempio più noto) digitandoli in successione;</a:t>
            </a:r>
            <a:endParaRPr sz="2700"/>
          </a:p>
          <a:p>
            <a:pPr marL="450765" lvl="0" indent="-331893">
              <a:lnSpc>
                <a:spcPct val="80000"/>
              </a:lnSpc>
              <a:defRPr sz="1800"/>
            </a:pPr>
            <a:r>
              <a:rPr sz="2800" b="1"/>
              <a:t>Impostare un filtro per regolare  la sensibilità dei tasti (agendo sul tempo minimo di pressione)</a:t>
            </a:r>
            <a:endParaRPr sz="2700"/>
          </a:p>
          <a:p>
            <a:pPr marL="450765" lvl="0" indent="-331893">
              <a:lnSpc>
                <a:spcPct val="80000"/>
              </a:lnSpc>
              <a:defRPr sz="1800"/>
            </a:pPr>
            <a:r>
              <a:rPr sz="2800" b="1"/>
              <a:t>Regolare la sensibilità negli spostamenti del mouse</a:t>
            </a:r>
            <a:endParaRPr sz="2700"/>
          </a:p>
          <a:p>
            <a:pPr marL="450765" lvl="0" indent="-331893">
              <a:lnSpc>
                <a:spcPct val="80000"/>
              </a:lnSpc>
              <a:defRPr sz="1800"/>
            </a:pPr>
            <a:r>
              <a:rPr sz="2800" b="1"/>
              <a:t>Usare il tastierino numerico come emulatore di mouse</a:t>
            </a:r>
            <a:endParaRPr sz="2700"/>
          </a:p>
          <a:p>
            <a:pPr marL="450765" lvl="0" indent="-331893">
              <a:lnSpc>
                <a:spcPct val="80000"/>
              </a:lnSpc>
              <a:defRPr sz="1800"/>
            </a:pPr>
            <a:r>
              <a:rPr sz="2800" b="1"/>
              <a:t>Utilizzare i comandi da tastiera</a:t>
            </a:r>
            <a:endParaRPr sz="2700"/>
          </a:p>
          <a:p>
            <a:pPr marL="450765" lvl="0" indent="-331893">
              <a:lnSpc>
                <a:spcPct val="80000"/>
              </a:lnSpc>
              <a:defRPr sz="1800"/>
            </a:pPr>
            <a:r>
              <a:rPr sz="2800" b="1"/>
              <a:t>Avere una scrivania di ingresso ordinata</a:t>
            </a:r>
            <a:endParaRPr sz="2700"/>
          </a:p>
          <a:p>
            <a:pPr marL="450765" lvl="0" indent="-331893">
              <a:lnSpc>
                <a:spcPct val="80000"/>
              </a:lnSpc>
              <a:defRPr sz="1800"/>
            </a:pPr>
            <a:r>
              <a:rPr sz="2800" b="1"/>
              <a:t>Associare una combinazione di tasti all’avvio dei programmi più frequenti.</a:t>
            </a:r>
          </a:p>
        </p:txBody>
      </p:sp>
      <p:sp>
        <p:nvSpPr>
          <p:cNvPr id="69" name="Shape 69"/>
          <p:cNvSpPr/>
          <p:nvPr/>
        </p:nvSpPr>
        <p:spPr>
          <a:xfrm>
            <a:off x="7802132" y="2567346"/>
            <a:ext cx="1341869" cy="3164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b="1"/>
            </a:lvl1pPr>
          </a:lstStyle>
          <a:p>
            <a:pPr lvl="0">
              <a:defRPr b="0"/>
            </a:pPr>
            <a:r>
              <a:rPr b="1"/>
              <a:t>Attività. Cerca su Google “Creare tasti di scelta rapida per l'apertura dei programmi”. </a:t>
            </a:r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>
            <a:spLocks noGrp="1"/>
          </p:cNvSpPr>
          <p:nvPr>
            <p:ph type="title"/>
          </p:nvPr>
        </p:nvSpPr>
        <p:spPr>
          <a:xfrm>
            <a:off x="457200" y="155447"/>
            <a:ext cx="8229600" cy="1252729"/>
          </a:xfrm>
          <a:prstGeom prst="rect">
            <a:avLst/>
          </a:prstGeom>
        </p:spPr>
        <p:txBody>
          <a:bodyPr/>
          <a:lstStyle>
            <a:lvl1pPr defTabSz="850391">
              <a:defRPr sz="3720"/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3720" b="1">
                <a:solidFill>
                  <a:srgbClr val="F0AD00"/>
                </a:solidFill>
              </a:rPr>
              <a:t>L’importanza della posizione e della postura – nozioni</a:t>
            </a:r>
          </a:p>
        </p:txBody>
      </p:sp>
      <p:sp>
        <p:nvSpPr>
          <p:cNvPr id="72" name="Shape 72"/>
          <p:cNvSpPr>
            <a:spLocks noGrp="1"/>
          </p:cNvSpPr>
          <p:nvPr>
            <p:ph type="body" idx="1"/>
          </p:nvPr>
        </p:nvSpPr>
        <p:spPr>
          <a:xfrm>
            <a:off x="-1" y="1632916"/>
            <a:ext cx="8949985" cy="5225084"/>
          </a:xfrm>
          <a:prstGeom prst="rect">
            <a:avLst/>
          </a:prstGeom>
        </p:spPr>
        <p:txBody>
          <a:bodyPr/>
          <a:lstStyle/>
          <a:p>
            <a:pPr marL="460983" lvl="0" indent="-342111">
              <a:lnSpc>
                <a:spcPct val="90000"/>
              </a:lnSpc>
              <a:defRPr sz="1800"/>
            </a:pPr>
            <a:r>
              <a:rPr sz="3100" b="1"/>
              <a:t>Seduta: carrozzina, sedie regolabili e accessoriate</a:t>
            </a:r>
            <a:endParaRPr sz="2900"/>
          </a:p>
          <a:p>
            <a:pPr marL="460983" lvl="0" indent="-342111">
              <a:lnSpc>
                <a:spcPct val="90000"/>
              </a:lnSpc>
              <a:defRPr sz="1800"/>
            </a:pPr>
            <a:r>
              <a:rPr sz="3100" b="1"/>
              <a:t>Accessori: appoggia polsi, appoggia gomiti, sistemi di fissaggio, braccini per ulteriori strumenti </a:t>
            </a:r>
            <a:endParaRPr sz="2900"/>
          </a:p>
          <a:p>
            <a:pPr marL="460983" lvl="0" indent="-342111">
              <a:lnSpc>
                <a:spcPct val="90000"/>
              </a:lnSpc>
              <a:defRPr sz="1800"/>
            </a:pPr>
            <a:r>
              <a:rPr sz="3100" b="1"/>
              <a:t>Tavolo ergonomico</a:t>
            </a:r>
            <a:endParaRPr sz="3400" b="1"/>
          </a:p>
          <a:p>
            <a:pPr marL="460983" lvl="0" indent="-342111">
              <a:lnSpc>
                <a:spcPct val="90000"/>
              </a:lnSpc>
              <a:defRPr sz="1800"/>
            </a:pPr>
            <a:r>
              <a:rPr sz="3100" b="1"/>
              <a:t>Rapporti spaziali tra persona e strumenti</a:t>
            </a:r>
            <a:endParaRPr sz="2900"/>
          </a:p>
          <a:p>
            <a:pPr marL="460983" lvl="0" indent="-342111">
              <a:lnSpc>
                <a:spcPct val="90000"/>
              </a:lnSpc>
              <a:defRPr sz="1800"/>
            </a:pPr>
            <a:r>
              <a:rPr sz="3100" b="1"/>
              <a:t>Allineamenti tra tastiera e monitor</a:t>
            </a:r>
            <a:endParaRPr sz="2900"/>
          </a:p>
          <a:p>
            <a:pPr marL="460983" lvl="0" indent="-342111">
              <a:lnSpc>
                <a:spcPct val="90000"/>
              </a:lnSpc>
              <a:defRPr sz="1800"/>
            </a:pPr>
            <a:r>
              <a:rPr sz="3100" b="1"/>
              <a:t>In classe: spazio dedicato</a:t>
            </a:r>
            <a:endParaRPr sz="2900"/>
          </a:p>
          <a:p>
            <a:pPr marL="460983" lvl="0" indent="-342111">
              <a:lnSpc>
                <a:spcPct val="90000"/>
              </a:lnSpc>
              <a:defRPr sz="1800"/>
            </a:pPr>
            <a:r>
              <a:rPr sz="3100" b="1"/>
              <a:t>Prese elettriche di sicurezza facilmente raggiungibili</a:t>
            </a:r>
          </a:p>
        </p:txBody>
      </p: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>
            <a:spLocks noGrp="1"/>
          </p:cNvSpPr>
          <p:nvPr>
            <p:ph type="title"/>
          </p:nvPr>
        </p:nvSpPr>
        <p:spPr>
          <a:xfrm>
            <a:off x="457200" y="155447"/>
            <a:ext cx="8229600" cy="1252729"/>
          </a:xfrm>
          <a:prstGeom prst="rect">
            <a:avLst/>
          </a:prstGeom>
        </p:spPr>
        <p:txBody>
          <a:bodyPr/>
          <a:lstStyle>
            <a:lvl1pPr defTabSz="850391">
              <a:defRPr sz="3720"/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3720" b="1">
                <a:solidFill>
                  <a:srgbClr val="F0AD00"/>
                </a:solidFill>
              </a:rPr>
              <a:t>L’importanza della posizione e della postura – attività</a:t>
            </a:r>
          </a:p>
        </p:txBody>
      </p:sp>
      <p:pic>
        <p:nvPicPr>
          <p:cNvPr id="75" name="image2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54262" y="2624317"/>
            <a:ext cx="6091969" cy="3645277"/>
          </a:xfrm>
          <a:prstGeom prst="rect">
            <a:avLst/>
          </a:prstGeom>
          <a:ln w="12700">
            <a:miter lim="400000"/>
          </a:ln>
        </p:spPr>
      </p:pic>
      <p:sp>
        <p:nvSpPr>
          <p:cNvPr id="76" name="Shape 76"/>
          <p:cNvSpPr/>
          <p:nvPr/>
        </p:nvSpPr>
        <p:spPr>
          <a:xfrm>
            <a:off x="645042" y="6326509"/>
            <a:ext cx="7659897" cy="370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lvl="0"/>
            <a:r>
              <a:rPr b="1"/>
              <a:t>Postazione internet per disabili presso la Biblioteca</a:t>
            </a:r>
            <a:r>
              <a:t> di </a:t>
            </a:r>
            <a:r>
              <a:rPr b="1"/>
              <a:t>San Donà di Piave</a:t>
            </a:r>
            <a:r>
              <a:t> </a:t>
            </a:r>
          </a:p>
        </p:txBody>
      </p:sp>
      <p:sp>
        <p:nvSpPr>
          <p:cNvPr id="77" name="Shape 77"/>
          <p:cNvSpPr/>
          <p:nvPr/>
        </p:nvSpPr>
        <p:spPr>
          <a:xfrm>
            <a:off x="29102" y="1475230"/>
            <a:ext cx="8657699" cy="1209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lvl="0"/>
            <a:r>
              <a:rPr b="1"/>
              <a:t>Fai una ricerca su postazione ergonomica per disabili, con particolare riferimento alle immagini e costruisci un breve dossier personale sull’argomento. Esso può contenere testo, immagini, ma soprattutto link a pagine web e a eventuali video, classificati e con un </a:t>
            </a:r>
            <a:r>
              <a:rPr b="1" i="1"/>
              <a:t>abstract.</a:t>
            </a:r>
          </a:p>
        </p:txBody>
      </p: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>
            <a:spLocks noGrp="1"/>
          </p:cNvSpPr>
          <p:nvPr>
            <p:ph type="title"/>
          </p:nvPr>
        </p:nvSpPr>
        <p:spPr>
          <a:xfrm>
            <a:off x="457200" y="155447"/>
            <a:ext cx="8229600" cy="1252729"/>
          </a:xfrm>
          <a:prstGeom prst="rect">
            <a:avLst/>
          </a:prstGeom>
        </p:spPr>
        <p:txBody>
          <a:bodyPr/>
          <a:lstStyle/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4500" b="1">
                <a:solidFill>
                  <a:srgbClr val="F0AD00"/>
                </a:solidFill>
              </a:rPr>
              <a:t>Disturbi più gravi</a:t>
            </a:r>
          </a:p>
        </p:txBody>
      </p:sp>
      <p:sp>
        <p:nvSpPr>
          <p:cNvPr id="80" name="Shape 80"/>
          <p:cNvSpPr>
            <a:spLocks noGrp="1"/>
          </p:cNvSpPr>
          <p:nvPr>
            <p:ph type="body" idx="1"/>
          </p:nvPr>
        </p:nvSpPr>
        <p:spPr>
          <a:xfrm>
            <a:off x="457199" y="1775191"/>
            <a:ext cx="8472625" cy="4625610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454325" lvl="0" indent="-336642" defTabSz="905255">
              <a:defRPr sz="1800"/>
            </a:pPr>
            <a:r>
              <a:rPr sz="3366" b="1"/>
              <a:t>Periferiche particolari, in particolare alternative a TASTIERA e MOUSE</a:t>
            </a:r>
          </a:p>
          <a:p>
            <a:pPr marL="454325" lvl="0" indent="-336642" defTabSz="905255">
              <a:defRPr sz="1800"/>
            </a:pPr>
            <a:r>
              <a:rPr sz="3366" b="1"/>
              <a:t>Strategia di controllo diversa:</a:t>
            </a:r>
          </a:p>
          <a:p>
            <a:pPr marL="782399" lvl="1" indent="-329771" defTabSz="905255">
              <a:spcBef>
                <a:spcPts val="800"/>
              </a:spcBef>
              <a:buClr>
                <a:srgbClr val="60B5CC"/>
              </a:buClr>
              <a:buFont typeface="Wingdings"/>
              <a:defRPr sz="1800"/>
            </a:pPr>
            <a:r>
              <a:rPr sz="3366" b="1"/>
              <a:t>Riconoscimento vocale</a:t>
            </a:r>
            <a:endParaRPr sz="2772"/>
          </a:p>
          <a:p>
            <a:pPr marL="782399" lvl="1" indent="-329771" defTabSz="905255">
              <a:spcBef>
                <a:spcPts val="800"/>
              </a:spcBef>
              <a:buClr>
                <a:srgbClr val="60B5CC"/>
              </a:buClr>
              <a:buFont typeface="Wingdings"/>
              <a:defRPr sz="1800"/>
            </a:pPr>
            <a:r>
              <a:rPr sz="3366" b="1"/>
              <a:t>Sistema a scansione e programmi che lo utilizzano; può anzi essere una caratteristica che orienta alla scelta di software che tiene conto anche di questo.</a:t>
            </a:r>
          </a:p>
        </p:txBody>
      </p: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Shape 82"/>
          <p:cNvSpPr>
            <a:spLocks noGrp="1"/>
          </p:cNvSpPr>
          <p:nvPr>
            <p:ph type="title"/>
          </p:nvPr>
        </p:nvSpPr>
        <p:spPr>
          <a:xfrm>
            <a:off x="457200" y="155447"/>
            <a:ext cx="8229600" cy="1252729"/>
          </a:xfrm>
          <a:prstGeom prst="rect">
            <a:avLst/>
          </a:prstGeom>
        </p:spPr>
        <p:txBody>
          <a:bodyPr/>
          <a:lstStyle/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4500" b="1">
                <a:solidFill>
                  <a:srgbClr val="F0AD00"/>
                </a:solidFill>
              </a:rPr>
              <a:t>Attività sulla personalizzazione</a:t>
            </a:r>
          </a:p>
        </p:txBody>
      </p:sp>
      <p:sp>
        <p:nvSpPr>
          <p:cNvPr id="83" name="Shape 83"/>
          <p:cNvSpPr>
            <a:spLocks noGrp="1"/>
          </p:cNvSpPr>
          <p:nvPr>
            <p:ph type="body" idx="1"/>
          </p:nvPr>
        </p:nvSpPr>
        <p:spPr>
          <a:xfrm>
            <a:off x="0" y="1622836"/>
            <a:ext cx="8686800" cy="4777964"/>
          </a:xfrm>
          <a:prstGeom prst="rect">
            <a:avLst/>
          </a:prstGeom>
        </p:spPr>
        <p:txBody>
          <a:bodyPr/>
          <a:lstStyle/>
          <a:p>
            <a:pPr marL="438912" lvl="1" indent="-320040">
              <a:lnSpc>
                <a:spcPct val="90000"/>
              </a:lnSpc>
              <a:buSzPct val="80000"/>
              <a:buChar char="◼"/>
              <a:defRPr sz="1800"/>
            </a:pPr>
            <a:r>
              <a:rPr sz="2500" b="1" dirty="0" smtClean="0"/>
              <a:t>Scarica </a:t>
            </a:r>
            <a:r>
              <a:rPr sz="2500" b="1" dirty="0"/>
              <a:t>la dispensa da </a:t>
            </a:r>
            <a:r>
              <a:rPr sz="2500" b="1" dirty="0">
                <a:hlinkClick r:id="rId2"/>
              </a:rPr>
              <a:t>www.noiosito.it/daf.zip</a:t>
            </a:r>
            <a:r>
              <a:rPr sz="2500" b="1" dirty="0"/>
              <a:t>, decomprimila, leggila e esercitati a intervenire sulle variabili dell’accesso facilitato.</a:t>
            </a:r>
            <a:endParaRPr sz="2500" dirty="0"/>
          </a:p>
          <a:p>
            <a:pPr marL="438912" lvl="1" indent="-320040">
              <a:lnSpc>
                <a:spcPct val="90000"/>
              </a:lnSpc>
              <a:buSzPct val="80000"/>
              <a:buChar char="◼"/>
              <a:defRPr sz="1800"/>
            </a:pPr>
            <a:r>
              <a:rPr sz="2500" b="1" dirty="0"/>
              <a:t>Raggiungi la pagina </a:t>
            </a:r>
            <a:r>
              <a:rPr sz="2500" b="1" dirty="0">
                <a:hlinkClick r:id="rId3"/>
              </a:rPr>
              <a:t>http://wiki.ubuntu-it.org/AmbienteGrafico/TecnologieAssistive#Limitazioni_motorie</a:t>
            </a:r>
            <a:r>
              <a:rPr sz="2500" b="1" dirty="0"/>
              <a:t> e verifica le funzioni previste da Ubuntu</a:t>
            </a:r>
            <a:endParaRPr sz="2500" dirty="0"/>
          </a:p>
          <a:p>
            <a:pPr marL="438912" lvl="1" indent="-320040">
              <a:lnSpc>
                <a:spcPct val="90000"/>
              </a:lnSpc>
              <a:buSzPct val="80000"/>
              <a:buChar char="◼"/>
              <a:defRPr sz="1800"/>
            </a:pPr>
            <a:r>
              <a:rPr sz="2500" b="1" dirty="0"/>
              <a:t>Raggiungi </a:t>
            </a:r>
            <a:r>
              <a:rPr sz="2500" b="1" dirty="0">
                <a:hlinkClick r:id="rId4"/>
              </a:rPr>
              <a:t>https://www.apple.com/it/accessibility/osx/</a:t>
            </a:r>
            <a:r>
              <a:rPr sz="2500" b="1" dirty="0"/>
              <a:t> e verifica le funzioni previste da MacOSX</a:t>
            </a:r>
          </a:p>
        </p:txBody>
      </p:sp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Grp="1" noChangeArrowheads="1"/>
          </p:cNvSpPr>
          <p:nvPr>
            <p:ph type="title"/>
          </p:nvPr>
        </p:nvSpPr>
        <p:spPr>
          <a:xfrm>
            <a:off x="457200" y="153988"/>
            <a:ext cx="8229600" cy="1254125"/>
          </a:xfrm>
        </p:spPr>
        <p:txBody>
          <a:bodyPr/>
          <a:lstStyle/>
          <a:p>
            <a:r>
              <a:rPr lang="it-IT"/>
              <a:t>Attività sulle periferiche</a:t>
            </a:r>
            <a:endParaRPr lang="it-IT" sz="1800" b="0">
              <a:solidFill>
                <a:srgbClr val="000000"/>
              </a:solidFill>
            </a:endParaRPr>
          </a:p>
        </p:txBody>
      </p:sp>
      <p:sp>
        <p:nvSpPr>
          <p:cNvPr id="2867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1531938"/>
            <a:ext cx="9144000" cy="5326062"/>
          </a:xfrm>
        </p:spPr>
        <p:txBody>
          <a:bodyPr/>
          <a:lstStyle/>
          <a:p>
            <a:pPr marL="493713" indent="-376238"/>
            <a:r>
              <a:rPr lang="it-IT" sz="2600" b="1" dirty="0"/>
              <a:t>Utilizzando Google, in particolare la possibilità di cercare immagini e un programma di word processing, costruisci un tuo dossier personalizzato sui seguenti dispositivi:</a:t>
            </a:r>
            <a:endParaRPr lang="it-IT" sz="1800" dirty="0"/>
          </a:p>
        </p:txBody>
      </p:sp>
      <p:graphicFrame>
        <p:nvGraphicFramePr>
          <p:cNvPr id="28675" name="Group 3"/>
          <p:cNvGraphicFramePr>
            <a:graphicFrameLocks noGrp="1"/>
          </p:cNvGraphicFramePr>
          <p:nvPr/>
        </p:nvGraphicFramePr>
        <p:xfrm>
          <a:off x="376238" y="2846388"/>
          <a:ext cx="7937500" cy="3996373"/>
        </p:xfrm>
        <a:graphic>
          <a:graphicData uri="http://schemas.openxmlformats.org/drawingml/2006/table">
            <a:tbl>
              <a:tblPr/>
              <a:tblGrid>
                <a:gridCol w="3968750"/>
                <a:gridCol w="3968750"/>
              </a:tblGrid>
              <a:tr h="296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rbel" charset="0"/>
                          <a:ea typeface="ＭＳ Ｐゴシック" charset="0"/>
                          <a:cs typeface="Corbel" charset="0"/>
                          <a:sym typeface="Corbel" charset="0"/>
                        </a:rPr>
                        <a:t>Alternative alla tastiera</a:t>
                      </a:r>
                      <a:endParaRPr kumimoji="0" lang="it-IT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 charset="0"/>
                        <a:ea typeface="ＭＳ Ｐゴシック" charset="0"/>
                        <a:cs typeface="+mn-ea" charset="0"/>
                        <a:sym typeface="Corbel" charset="0"/>
                      </a:endParaRPr>
                    </a:p>
                  </a:txBody>
                  <a:tcPr marL="45720" marR="4572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rbel" charset="0"/>
                          <a:ea typeface="ＭＳ Ｐゴシック" charset="0"/>
                          <a:cs typeface="Corbel" charset="0"/>
                          <a:sym typeface="Corbel" charset="0"/>
                        </a:rPr>
                        <a:t>Alternative al mouse</a:t>
                      </a:r>
                      <a:endParaRPr kumimoji="0" lang="it-IT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 charset="0"/>
                        <a:ea typeface="ＭＳ Ｐゴシック" charset="0"/>
                        <a:cs typeface="+mn-ea" charset="0"/>
                        <a:sym typeface="Corbel" charset="0"/>
                      </a:endParaRPr>
                    </a:p>
                  </a:txBody>
                  <a:tcPr marL="45720" marR="4572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30613">
                <a:tc>
                  <a:txBody>
                    <a:bodyPr/>
                    <a:lstStyle/>
                    <a:p>
                      <a:pPr marL="742950" marR="0" lvl="1" indent="-28575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Arial" charset="0"/>
                        <a:buChar char="•"/>
                        <a:tabLst/>
                      </a:pPr>
                      <a:r>
                        <a:rPr kumimoji="0" lang="it-IT" sz="18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charset="0"/>
                          <a:ea typeface="Corbel" charset="0"/>
                          <a:cs typeface="Corbel" charset="0"/>
                          <a:sym typeface="Corbel" charset="0"/>
                        </a:rPr>
                        <a:t>Tastiere con scudo copritastiera</a:t>
                      </a:r>
                    </a:p>
                    <a:p>
                      <a:pPr marL="742950" marR="0" lvl="1" indent="-28575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Arial" charset="0"/>
                        <a:buChar char="•"/>
                        <a:tabLst/>
                      </a:pPr>
                      <a:r>
                        <a:rPr kumimoji="0" lang="it-IT" sz="18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charset="0"/>
                          <a:ea typeface="Corbel" charset="0"/>
                          <a:cs typeface="Corbel" charset="0"/>
                          <a:sym typeface="Corbel" charset="0"/>
                        </a:rPr>
                        <a:t>Tastiere mini</a:t>
                      </a:r>
                    </a:p>
                    <a:p>
                      <a:pPr marL="742950" marR="0" lvl="1" indent="-28575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Arial" charset="0"/>
                        <a:buChar char="•"/>
                        <a:tabLst/>
                      </a:pPr>
                      <a:r>
                        <a:rPr kumimoji="0" lang="it-IT" sz="18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charset="0"/>
                          <a:ea typeface="Corbel" charset="0"/>
                          <a:cs typeface="Corbel" charset="0"/>
                          <a:sym typeface="Corbel" charset="0"/>
                        </a:rPr>
                        <a:t>Tastiere espanse QWERTY</a:t>
                      </a:r>
                    </a:p>
                    <a:p>
                      <a:pPr marL="742950" marR="0" lvl="1" indent="-28575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Arial" charset="0"/>
                        <a:buChar char="•"/>
                        <a:tabLst/>
                      </a:pPr>
                      <a:r>
                        <a:rPr kumimoji="0" lang="it-IT" sz="18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charset="0"/>
                          <a:ea typeface="Corbel" charset="0"/>
                          <a:cs typeface="Corbel" charset="0"/>
                          <a:sym typeface="Corbel" charset="0"/>
                        </a:rPr>
                        <a:t>Tastiere espanse a frequenza</a:t>
                      </a:r>
                    </a:p>
                    <a:p>
                      <a:pPr marL="742950" marR="0" lvl="1" indent="-28575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Arial" charset="0"/>
                        <a:buChar char="•"/>
                        <a:tabLst/>
                      </a:pPr>
                      <a:r>
                        <a:rPr kumimoji="0" lang="it-IT" sz="18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charset="0"/>
                          <a:ea typeface="Corbel" charset="0"/>
                          <a:cs typeface="Corbel" charset="0"/>
                          <a:sym typeface="Corbel" charset="0"/>
                        </a:rPr>
                        <a:t>Tastiere ridotte</a:t>
                      </a:r>
                    </a:p>
                    <a:p>
                      <a:pPr marL="742950" marR="0" lvl="1" indent="-28575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Arial" charset="0"/>
                        <a:buChar char="•"/>
                        <a:tabLst/>
                      </a:pPr>
                      <a:r>
                        <a:rPr kumimoji="0" lang="it-IT" sz="18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charset="0"/>
                          <a:ea typeface="Corbel" charset="0"/>
                          <a:cs typeface="Corbel" charset="0"/>
                          <a:sym typeface="Corbel" charset="0"/>
                        </a:rPr>
                        <a:t>Tastiere facilitate espanse</a:t>
                      </a:r>
                    </a:p>
                    <a:p>
                      <a:pPr marL="742950" marR="0" lvl="1" indent="-28575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Arial" charset="0"/>
                        <a:buChar char="•"/>
                        <a:tabLst/>
                      </a:pPr>
                      <a:r>
                        <a:rPr kumimoji="0" lang="it-IT" sz="18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charset="0"/>
                          <a:ea typeface="Corbel" charset="0"/>
                          <a:cs typeface="Corbel" charset="0"/>
                          <a:sym typeface="Corbel" charset="0"/>
                        </a:rPr>
                        <a:t>Tastiere a membrana programmabili</a:t>
                      </a:r>
                    </a:p>
                    <a:p>
                      <a:pPr marL="742950" marR="0" lvl="1" indent="-28575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Arial" charset="0"/>
                        <a:buChar char="•"/>
                        <a:tabLst/>
                      </a:pPr>
                      <a:r>
                        <a:rPr kumimoji="0" lang="it-IT" sz="18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charset="0"/>
                          <a:ea typeface="Corbel" charset="0"/>
                          <a:cs typeface="Corbel" charset="0"/>
                          <a:sym typeface="Corbel" charset="0"/>
                        </a:rPr>
                        <a:t>Tastiere virtuali</a:t>
                      </a:r>
                      <a:endParaRPr kumimoji="0" lang="it-IT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 charset="0"/>
                        <a:ea typeface="ＭＳ Ｐゴシック" charset="0"/>
                        <a:cs typeface="+mn-ea" charset="0"/>
                        <a:sym typeface="Corbel" charset="0"/>
                      </a:endParaRPr>
                    </a:p>
                  </a:txBody>
                  <a:tcPr marL="45720" marR="4572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Arial" charset="0"/>
                        <a:buChar char="•"/>
                        <a:tabLst/>
                      </a:pPr>
                      <a:r>
                        <a:rPr kumimoji="0" lang="it-IT" sz="18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charset="0"/>
                          <a:ea typeface="ＭＳ Ｐゴシック" charset="0"/>
                          <a:cs typeface="Corbel" charset="0"/>
                          <a:sym typeface="Corbel" charset="0"/>
                        </a:rPr>
                        <a:t>Trackball</a:t>
                      </a:r>
                    </a:p>
                    <a:p>
                      <a:pPr marL="342900" marR="0" lvl="0" indent="-34290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Arial" charset="0"/>
                        <a:buChar char="•"/>
                        <a:tabLst/>
                      </a:pPr>
                      <a:r>
                        <a:rPr kumimoji="0" lang="it-IT" sz="18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charset="0"/>
                          <a:ea typeface="ＭＳ Ｐゴシック" charset="0"/>
                          <a:cs typeface="Corbel" charset="0"/>
                          <a:sym typeface="Corbel" charset="0"/>
                        </a:rPr>
                        <a:t>Joystick </a:t>
                      </a:r>
                    </a:p>
                    <a:p>
                      <a:pPr marL="342900" marR="0" lvl="0" indent="-34290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Arial" charset="0"/>
                        <a:buChar char="•"/>
                        <a:tabLst/>
                      </a:pPr>
                      <a:r>
                        <a:rPr kumimoji="0" lang="it-IT" sz="1800" b="1" i="1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charset="0"/>
                          <a:ea typeface="ＭＳ Ｐゴシック" charset="0"/>
                          <a:cs typeface="Corbel" charset="0"/>
                          <a:sym typeface="Corbel" charset="0"/>
                        </a:rPr>
                        <a:t>Touch</a:t>
                      </a:r>
                      <a:r>
                        <a:rPr kumimoji="0" lang="it-IT" sz="18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charset="0"/>
                          <a:ea typeface="ＭＳ Ｐゴシック" charset="0"/>
                          <a:cs typeface="Corbel" charset="0"/>
                          <a:sym typeface="Corbel" charset="0"/>
                        </a:rPr>
                        <a:t> </a:t>
                      </a:r>
                      <a:r>
                        <a:rPr kumimoji="0" lang="it-IT" sz="1800" b="1" i="1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charset="0"/>
                          <a:ea typeface="ＭＳ Ｐゴシック" charset="0"/>
                          <a:cs typeface="Corbel" charset="0"/>
                          <a:sym typeface="Corbel" charset="0"/>
                        </a:rPr>
                        <a:t>pad</a:t>
                      </a:r>
                      <a:endParaRPr kumimoji="0" lang="it-IT" sz="1800" b="1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rbel" charset="0"/>
                        <a:ea typeface="ＭＳ Ｐゴシック" charset="0"/>
                        <a:cs typeface="Corbel" charset="0"/>
                        <a:sym typeface="Corbel" charset="0"/>
                      </a:endParaRPr>
                    </a:p>
                    <a:p>
                      <a:pPr marL="342900" marR="0" lvl="0" indent="-34290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Arial" charset="0"/>
                        <a:buChar char="•"/>
                        <a:tabLst/>
                      </a:pPr>
                      <a:r>
                        <a:rPr kumimoji="0" lang="it-IT" sz="1800" b="1" i="1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charset="0"/>
                          <a:ea typeface="ＭＳ Ｐゴシック" charset="0"/>
                          <a:cs typeface="Corbel" charset="0"/>
                          <a:sym typeface="Corbel" charset="0"/>
                        </a:rPr>
                        <a:t>Touch</a:t>
                      </a:r>
                      <a:r>
                        <a:rPr kumimoji="0" lang="it-IT" sz="18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charset="0"/>
                          <a:ea typeface="ＭＳ Ｐゴシック" charset="0"/>
                          <a:cs typeface="Corbel" charset="0"/>
                          <a:sym typeface="Corbel" charset="0"/>
                        </a:rPr>
                        <a:t> screen</a:t>
                      </a:r>
                    </a:p>
                    <a:p>
                      <a:pPr marL="342900" marR="0" lvl="0" indent="-34290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Arial" charset="0"/>
                        <a:buChar char="•"/>
                        <a:tabLst/>
                      </a:pPr>
                      <a:r>
                        <a:rPr kumimoji="0" lang="it-IT" sz="18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charset="0"/>
                          <a:ea typeface="ＭＳ Ｐゴシック" charset="0"/>
                          <a:cs typeface="Corbel" charset="0"/>
                          <a:sym typeface="Corbel" charset="0"/>
                        </a:rPr>
                        <a:t>Emulatori di mouse con il capo</a:t>
                      </a:r>
                    </a:p>
                    <a:p>
                      <a:pPr marL="342900" marR="0" lvl="0" indent="-34290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Arial" charset="0"/>
                        <a:buChar char="•"/>
                        <a:tabLst/>
                      </a:pPr>
                      <a:r>
                        <a:rPr kumimoji="0" lang="it-IT" sz="18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charset="0"/>
                          <a:ea typeface="ＭＳ Ｐゴシック" charset="0"/>
                          <a:cs typeface="Corbel" charset="0"/>
                          <a:sym typeface="Corbel" charset="0"/>
                        </a:rPr>
                        <a:t>Puntatori oculari</a:t>
                      </a:r>
                      <a:endParaRPr kumimoji="0" lang="it-IT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 charset="0"/>
                        <a:ea typeface="ＭＳ Ｐゴシック" charset="0"/>
                        <a:cs typeface="+mn-ea" charset="0"/>
                        <a:sym typeface="Corbel" charset="0"/>
                      </a:endParaRPr>
                    </a:p>
                  </a:txBody>
                  <a:tcPr marL="45720" marR="4572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1325827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>
            <a:spLocks noGrp="1"/>
          </p:cNvSpPr>
          <p:nvPr>
            <p:ph type="title"/>
          </p:nvPr>
        </p:nvSpPr>
        <p:spPr>
          <a:xfrm>
            <a:off x="457200" y="155447"/>
            <a:ext cx="8229600" cy="1252729"/>
          </a:xfrm>
          <a:prstGeom prst="rect">
            <a:avLst/>
          </a:prstGeom>
        </p:spPr>
        <p:txBody>
          <a:bodyPr/>
          <a:lstStyle/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4500" b="1" dirty="0" smtClean="0">
                <a:solidFill>
                  <a:srgbClr val="F0AD00"/>
                </a:solidFill>
              </a:rPr>
              <a:t>Altr</a:t>
            </a:r>
            <a:r>
              <a:rPr lang="it-IT" sz="4500" b="1" dirty="0" smtClean="0">
                <a:solidFill>
                  <a:srgbClr val="F0AD00"/>
                </a:solidFill>
              </a:rPr>
              <a:t>a</a:t>
            </a:r>
            <a:r>
              <a:rPr sz="4500" b="1" dirty="0" smtClean="0">
                <a:solidFill>
                  <a:srgbClr val="F0AD00"/>
                </a:solidFill>
              </a:rPr>
              <a:t> </a:t>
            </a:r>
            <a:r>
              <a:rPr sz="4500" b="1" dirty="0">
                <a:solidFill>
                  <a:srgbClr val="F0AD00"/>
                </a:solidFill>
              </a:rPr>
              <a:t>Attività</a:t>
            </a:r>
          </a:p>
        </p:txBody>
      </p:sp>
      <p:sp>
        <p:nvSpPr>
          <p:cNvPr id="90" name="Shape 90"/>
          <p:cNvSpPr>
            <a:spLocks noGrp="1"/>
          </p:cNvSpPr>
          <p:nvPr>
            <p:ph type="body" idx="1"/>
          </p:nvPr>
        </p:nvSpPr>
        <p:spPr>
          <a:xfrm>
            <a:off x="161260" y="1683317"/>
            <a:ext cx="8525541" cy="471748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endParaRPr sz="3400" b="1" dirty="0"/>
          </a:p>
          <a:p>
            <a:pPr marL="458914" lvl="0" indent="-340042">
              <a:defRPr sz="1800"/>
            </a:pPr>
            <a:r>
              <a:rPr sz="3400" b="1" dirty="0"/>
              <a:t>Scarica e installa </a:t>
            </a:r>
            <a:r>
              <a:rPr sz="3400" b="1" dirty="0">
                <a:hlinkClick r:id="rId2"/>
              </a:rPr>
              <a:t>http://www.freevirtualkeyboard.com/tastieravirtuale.html</a:t>
            </a:r>
            <a:r>
              <a:rPr sz="3400" b="1" dirty="0"/>
              <a:t> </a:t>
            </a:r>
          </a:p>
        </p:txBody>
      </p:sp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>
            <a:spLocks noGrp="1"/>
          </p:cNvSpPr>
          <p:nvPr>
            <p:ph type="title"/>
          </p:nvPr>
        </p:nvSpPr>
        <p:spPr>
          <a:xfrm>
            <a:off x="457200" y="155447"/>
            <a:ext cx="8229600" cy="1252729"/>
          </a:xfrm>
          <a:prstGeom prst="rect">
            <a:avLst/>
          </a:prstGeom>
        </p:spPr>
        <p:txBody>
          <a:bodyPr/>
          <a:lstStyle/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4500" b="1">
                <a:solidFill>
                  <a:srgbClr val="F0AD00"/>
                </a:solidFill>
              </a:rPr>
              <a:t>La predizione di parola</a:t>
            </a:r>
          </a:p>
        </p:txBody>
      </p:sp>
      <p:sp>
        <p:nvSpPr>
          <p:cNvPr id="93" name="Shape 93"/>
          <p:cNvSpPr>
            <a:spLocks noGrp="1"/>
          </p:cNvSpPr>
          <p:nvPr>
            <p:ph type="body" idx="1"/>
          </p:nvPr>
        </p:nvSpPr>
        <p:spPr>
          <a:xfrm>
            <a:off x="164914" y="1543187"/>
            <a:ext cx="8229601" cy="4625611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 b="1"/>
              <a:t>Elenchi di parole che iniziano con le lettere già scritt</a:t>
            </a:r>
            <a:r>
              <a:rPr sz="3200"/>
              <a:t>e</a:t>
            </a:r>
          </a:p>
        </p:txBody>
      </p:sp>
      <p:pic>
        <p:nvPicPr>
          <p:cNvPr id="94" name="image3.jpg" descr="prd_sw_scolari_17_2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592608" y="2421026"/>
            <a:ext cx="4462559" cy="2471571"/>
          </a:xfrm>
          <a:prstGeom prst="rect">
            <a:avLst/>
          </a:prstGeom>
          <a:ln w="12700">
            <a:miter lim="400000"/>
          </a:ln>
        </p:spPr>
      </p:pic>
      <p:sp>
        <p:nvSpPr>
          <p:cNvPr id="95" name="Shape 95"/>
          <p:cNvSpPr/>
          <p:nvPr/>
        </p:nvSpPr>
        <p:spPr>
          <a:xfrm>
            <a:off x="967566" y="5402738"/>
            <a:ext cx="6752802" cy="828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2400" b="1"/>
            </a:lvl1pPr>
          </a:lstStyle>
          <a:p>
            <a:pPr lvl="0">
              <a:defRPr sz="1800" b="0"/>
            </a:pPr>
            <a:r>
              <a:rPr sz="2400" b="1" dirty="0"/>
              <a:t>Attività: installazione e esplorazione di Eurovocs Suite </a:t>
            </a:r>
            <a:r>
              <a:rPr lang="it-IT" dirty="0"/>
              <a:t>- </a:t>
            </a:r>
            <a:r>
              <a:rPr lang="it-IT" dirty="0">
                <a:hlinkClick r:id="rId3"/>
              </a:rPr>
              <a:t>http://</a:t>
            </a:r>
            <a:r>
              <a:rPr lang="it-IT" dirty="0" smtClean="0">
                <a:hlinkClick r:id="rId3"/>
              </a:rPr>
              <a:t>www.leonardoausili.com/page/download</a:t>
            </a:r>
            <a:r>
              <a:rPr lang="it-IT" dirty="0" smtClean="0"/>
              <a:t> </a:t>
            </a:r>
            <a:endParaRPr sz="2400" b="1" dirty="0"/>
          </a:p>
        </p:txBody>
      </p:sp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Shape 97"/>
          <p:cNvSpPr>
            <a:spLocks noGrp="1"/>
          </p:cNvSpPr>
          <p:nvPr>
            <p:ph type="title"/>
          </p:nvPr>
        </p:nvSpPr>
        <p:spPr>
          <a:xfrm>
            <a:off x="457200" y="155447"/>
            <a:ext cx="8229600" cy="1252729"/>
          </a:xfrm>
          <a:prstGeom prst="rect">
            <a:avLst/>
          </a:prstGeom>
        </p:spPr>
        <p:txBody>
          <a:bodyPr/>
          <a:lstStyle/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4500" b="1">
                <a:solidFill>
                  <a:srgbClr val="F0AD00"/>
                </a:solidFill>
              </a:rPr>
              <a:t>Riconoscimento vocale</a:t>
            </a:r>
          </a:p>
        </p:txBody>
      </p:sp>
      <p:sp>
        <p:nvSpPr>
          <p:cNvPr id="98" name="Shape 98"/>
          <p:cNvSpPr>
            <a:spLocks noGrp="1"/>
          </p:cNvSpPr>
          <p:nvPr>
            <p:ph type="body" idx="1"/>
          </p:nvPr>
        </p:nvSpPr>
        <p:spPr>
          <a:xfrm>
            <a:off x="164914" y="1543187"/>
            <a:ext cx="8229601" cy="4625611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 b="1"/>
              <a:t>Dettare testi</a:t>
            </a:r>
          </a:p>
          <a:p>
            <a:pPr lvl="0">
              <a:defRPr sz="1800"/>
            </a:pPr>
            <a:r>
              <a:rPr sz="3200" b="1"/>
              <a:t>Riconoscere comandi</a:t>
            </a:r>
          </a:p>
          <a:p>
            <a:pPr lvl="0">
              <a:defRPr sz="1800"/>
            </a:pPr>
            <a:r>
              <a:rPr sz="3200" b="1"/>
              <a:t>Necessario training  per il programma</a:t>
            </a:r>
          </a:p>
          <a:p>
            <a:pPr lvl="0">
              <a:defRPr sz="1800"/>
            </a:pPr>
            <a:r>
              <a:rPr sz="3200" b="1"/>
              <a:t>Microfono in grado di filtrare i rumori di fondo</a:t>
            </a:r>
          </a:p>
          <a:p>
            <a:pPr lvl="0">
              <a:defRPr sz="1800"/>
            </a:pPr>
            <a:r>
              <a:rPr sz="3200" b="1"/>
              <a:t>Eloquio chiaro</a:t>
            </a:r>
          </a:p>
          <a:p>
            <a:pPr lvl="0">
              <a:defRPr sz="1800"/>
            </a:pPr>
            <a:r>
              <a:rPr sz="3200" b="1"/>
              <a:t>Può essere “disturbante” del lavoro collettivo</a:t>
            </a:r>
          </a:p>
        </p:txBody>
      </p:sp>
      <p:sp>
        <p:nvSpPr>
          <p:cNvPr id="99" name="Shape 99"/>
          <p:cNvSpPr/>
          <p:nvPr/>
        </p:nvSpPr>
        <p:spPr>
          <a:xfrm>
            <a:off x="2529780" y="5100344"/>
            <a:ext cx="6480677" cy="1564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lvl="0"/>
            <a:r>
              <a:rPr sz="2400" b="1"/>
              <a:t>Attività: 1. Cerca </a:t>
            </a:r>
            <a:r>
              <a:rPr sz="2400" b="1" i="1"/>
              <a:t>Dragon Naturally Speaking </a:t>
            </a:r>
            <a:r>
              <a:rPr sz="2400" b="1"/>
              <a:t>su Google. Quali sono le funzioni del software?</a:t>
            </a:r>
          </a:p>
          <a:p>
            <a:pPr lvl="0"/>
            <a:r>
              <a:rPr sz="2400" b="1"/>
              <a:t>2. Cerca Elodani Vox su Google. Qual è l’obiettivo del progetto?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Per quanto riguarda i </a:t>
            </a:r>
            <a:r>
              <a:rPr lang="it-IT" i="1" dirty="0" smtClean="0"/>
              <a:t>contenuti</a:t>
            </a:r>
            <a:endParaRPr lang="it-IT" i="1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-1" y="1624084"/>
            <a:ext cx="8952931" cy="5233915"/>
          </a:xfrm>
        </p:spPr>
        <p:txBody>
          <a:bodyPr>
            <a:normAutofit/>
          </a:bodyPr>
          <a:lstStyle/>
          <a:p>
            <a:r>
              <a:rPr lang="it-IT" b="1" dirty="0" smtClean="0"/>
              <a:t>Il concetto di «ausilio digitale»</a:t>
            </a:r>
          </a:p>
          <a:p>
            <a:r>
              <a:rPr lang="it-IT" b="1" dirty="0" smtClean="0"/>
              <a:t>Il profilo professionale dell’insegnante “con le tecnologie digitali”</a:t>
            </a:r>
          </a:p>
          <a:p>
            <a:r>
              <a:rPr lang="it-IT" b="1" dirty="0" smtClean="0"/>
              <a:t>Il personal computer e i suoi derivati</a:t>
            </a:r>
          </a:p>
          <a:p>
            <a:r>
              <a:rPr lang="it-IT" b="1" dirty="0" smtClean="0"/>
              <a:t>C’è software e software; c’è hardware </a:t>
            </a:r>
          </a:p>
          <a:p>
            <a:r>
              <a:rPr lang="it-IT" b="1" dirty="0" smtClean="0"/>
              <a:t>e hardware:</a:t>
            </a:r>
          </a:p>
          <a:p>
            <a:pPr lvl="1"/>
            <a:r>
              <a:rPr lang="it-IT" b="1" dirty="0" smtClean="0"/>
              <a:t>Disabilità motoria: di cosa disponiamo?</a:t>
            </a:r>
          </a:p>
          <a:p>
            <a:pPr lvl="1"/>
            <a:r>
              <a:rPr lang="it-IT" b="1" dirty="0" smtClean="0"/>
              <a:t>Disabilità visiva: di </a:t>
            </a:r>
            <a:r>
              <a:rPr lang="it-IT" b="1" dirty="0"/>
              <a:t>cosa disponiamo?</a:t>
            </a:r>
          </a:p>
          <a:p>
            <a:pPr lvl="1"/>
            <a:r>
              <a:rPr lang="it-IT" b="1" dirty="0" smtClean="0"/>
              <a:t>Disabilità uditiva: </a:t>
            </a:r>
            <a:r>
              <a:rPr lang="it-IT" b="1" dirty="0"/>
              <a:t>di cosa disponiamo?</a:t>
            </a:r>
          </a:p>
          <a:p>
            <a:endParaRPr lang="it-IT" dirty="0" smtClean="0"/>
          </a:p>
          <a:p>
            <a:pPr lvl="1"/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711645630"/>
      </p:ext>
    </p:extLst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>
            <a:spLocks noGrp="1"/>
          </p:cNvSpPr>
          <p:nvPr>
            <p:ph type="title"/>
          </p:nvPr>
        </p:nvSpPr>
        <p:spPr>
          <a:xfrm>
            <a:off x="457200" y="155447"/>
            <a:ext cx="8229600" cy="1252729"/>
          </a:xfrm>
          <a:prstGeom prst="rect">
            <a:avLst/>
          </a:prstGeom>
        </p:spPr>
        <p:txBody>
          <a:bodyPr/>
          <a:lstStyle/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4500" b="1">
                <a:solidFill>
                  <a:srgbClr val="F0AD00"/>
                </a:solidFill>
              </a:rPr>
              <a:t>Libri</a:t>
            </a:r>
          </a:p>
        </p:txBody>
      </p:sp>
      <p:sp>
        <p:nvSpPr>
          <p:cNvPr id="102" name="Shape 102"/>
          <p:cNvSpPr>
            <a:spLocks noGrp="1"/>
          </p:cNvSpPr>
          <p:nvPr>
            <p:ph type="body" idx="1"/>
          </p:nvPr>
        </p:nvSpPr>
        <p:spPr>
          <a:xfrm>
            <a:off x="-2" y="1563517"/>
            <a:ext cx="4615143" cy="5294484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0000"/>
              </a:lnSpc>
              <a:defRPr sz="1800"/>
            </a:pPr>
            <a:r>
              <a:rPr sz="2900" b="1"/>
              <a:t>Attività: cerca su Google </a:t>
            </a:r>
            <a:r>
              <a:rPr sz="2900" b="1" i="1"/>
              <a:t>voltapagine per disabili</a:t>
            </a:r>
            <a:r>
              <a:rPr sz="2900" b="1"/>
              <a:t>. Qual è lo scopo dello strumento? Quali possono essere i suoi limiti?</a:t>
            </a:r>
            <a:br>
              <a:rPr sz="2900" b="1"/>
            </a:br>
            <a:endParaRPr sz="2900" b="1"/>
          </a:p>
          <a:p>
            <a:pPr lvl="0">
              <a:lnSpc>
                <a:spcPct val="80000"/>
              </a:lnSpc>
              <a:defRPr sz="1800"/>
            </a:pPr>
            <a:r>
              <a:rPr sz="2900" b="1"/>
              <a:t>Libro elettronico (detto “sfogliabile”); deve essere fornito (art. 5 della legge 4/2004) a alunni disabili e insegnanti</a:t>
            </a:r>
          </a:p>
        </p:txBody>
      </p:sp>
      <p:pic>
        <p:nvPicPr>
          <p:cNvPr id="103" name="image4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615140" y="4737475"/>
            <a:ext cx="4448229" cy="1813510"/>
          </a:xfrm>
          <a:prstGeom prst="rect">
            <a:avLst/>
          </a:prstGeom>
          <a:ln>
            <a:solidFill/>
          </a:ln>
        </p:spPr>
      </p:pic>
      <p:pic>
        <p:nvPicPr>
          <p:cNvPr id="104" name="image5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476773" y="1835671"/>
            <a:ext cx="3126502" cy="2297022"/>
          </a:xfrm>
          <a:prstGeom prst="rect">
            <a:avLst/>
          </a:prstGeom>
          <a:ln>
            <a:solidFill/>
          </a:ln>
        </p:spPr>
      </p:pic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Shape 106"/>
          <p:cNvSpPr>
            <a:spLocks noGrp="1"/>
          </p:cNvSpPr>
          <p:nvPr>
            <p:ph type="title"/>
          </p:nvPr>
        </p:nvSpPr>
        <p:spPr>
          <a:xfrm>
            <a:off x="457200" y="155447"/>
            <a:ext cx="8229600" cy="1252729"/>
          </a:xfrm>
          <a:prstGeom prst="rect">
            <a:avLst/>
          </a:prstGeom>
        </p:spPr>
        <p:txBody>
          <a:bodyPr/>
          <a:lstStyle/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4500" b="1">
                <a:solidFill>
                  <a:srgbClr val="F0AD00"/>
                </a:solidFill>
              </a:rPr>
              <a:t>Uso didattico</a:t>
            </a:r>
          </a:p>
        </p:txBody>
      </p:sp>
      <p:sp>
        <p:nvSpPr>
          <p:cNvPr id="107" name="Shape 107"/>
          <p:cNvSpPr>
            <a:spLocks noGrp="1"/>
          </p:cNvSpPr>
          <p:nvPr>
            <p:ph type="body" idx="1"/>
          </p:nvPr>
        </p:nvSpPr>
        <p:spPr>
          <a:xfrm>
            <a:off x="164914" y="1543187"/>
            <a:ext cx="8229601" cy="4625611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 b="1"/>
              <a:t>Fattore tempo, che non deve diventare motivo di esclusione</a:t>
            </a:r>
          </a:p>
          <a:p>
            <a:pPr lvl="0">
              <a:defRPr sz="1800"/>
            </a:pPr>
            <a:endParaRPr sz="3200" b="1"/>
          </a:p>
          <a:p>
            <a:pPr lvl="0">
              <a:defRPr sz="1800"/>
            </a:pPr>
            <a:r>
              <a:rPr sz="3200" b="1"/>
              <a:t>Non solo scrittura di testi (operazioni in colonna, espressioni algebriche, disegni, quiz, carte, schemi)</a:t>
            </a:r>
          </a:p>
        </p:txBody>
      </p:sp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Shape 109"/>
          <p:cNvSpPr>
            <a:spLocks noGrp="1"/>
          </p:cNvSpPr>
          <p:nvPr>
            <p:ph type="title"/>
          </p:nvPr>
        </p:nvSpPr>
        <p:spPr>
          <a:xfrm>
            <a:off x="457200" y="155447"/>
            <a:ext cx="8229600" cy="1252729"/>
          </a:xfrm>
          <a:prstGeom prst="rect">
            <a:avLst/>
          </a:prstGeom>
        </p:spPr>
        <p:txBody>
          <a:bodyPr/>
          <a:lstStyle/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4500" b="1">
                <a:solidFill>
                  <a:srgbClr val="F0AD00"/>
                </a:solidFill>
              </a:rPr>
              <a:t>La matematica - 1</a:t>
            </a:r>
          </a:p>
        </p:txBody>
      </p:sp>
      <p:sp>
        <p:nvSpPr>
          <p:cNvPr id="110" name="Shape 110"/>
          <p:cNvSpPr>
            <a:spLocks noGrp="1"/>
          </p:cNvSpPr>
          <p:nvPr>
            <p:ph type="body" idx="1"/>
          </p:nvPr>
        </p:nvSpPr>
        <p:spPr>
          <a:xfrm>
            <a:off x="164913" y="1553267"/>
            <a:ext cx="8744755" cy="5179996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90000"/>
              </a:lnSpc>
              <a:defRPr sz="1800"/>
            </a:pPr>
            <a:r>
              <a:rPr sz="2700" b="1"/>
              <a:t>Quaderno a quadretti. </a:t>
            </a:r>
            <a:br>
              <a:rPr sz="2700" b="1"/>
            </a:br>
            <a:r>
              <a:rPr sz="2700" b="1"/>
              <a:t>Attività: raggiungi il sito ivana.it e scarica questo programma. Installalo, cerca di comprenderne l’uso e danne una valutazione.</a:t>
            </a:r>
            <a:endParaRPr sz="2700"/>
          </a:p>
          <a:p>
            <a:pPr lvl="0">
              <a:lnSpc>
                <a:spcPct val="90000"/>
              </a:lnSpc>
              <a:defRPr sz="1800"/>
            </a:pPr>
            <a:endParaRPr sz="2700" b="1"/>
          </a:p>
          <a:p>
            <a:pPr lvl="0">
              <a:lnSpc>
                <a:spcPct val="90000"/>
              </a:lnSpc>
              <a:defRPr sz="1800"/>
            </a:pPr>
            <a:r>
              <a:rPr sz="2700" b="1"/>
              <a:t>Microsoft Equation Editor per Word o soluzioni analoghe; richiedono un uso intensivo del mouse</a:t>
            </a:r>
            <a:br>
              <a:rPr sz="2700" b="1"/>
            </a:br>
            <a:r>
              <a:rPr sz="2700" b="1"/>
              <a:t>Attività: cerca Microsoft Equation editor su Google e individua la soluzione presente sull’edizione di Word in tuo possesso</a:t>
            </a:r>
            <a:endParaRPr sz="2700"/>
          </a:p>
          <a:p>
            <a:pPr lvl="0">
              <a:lnSpc>
                <a:spcPct val="90000"/>
              </a:lnSpc>
              <a:defRPr sz="1800"/>
            </a:pPr>
            <a:endParaRPr sz="2700" b="1"/>
          </a:p>
          <a:p>
            <a:pPr lvl="0">
              <a:lnSpc>
                <a:spcPct val="90000"/>
              </a:lnSpc>
              <a:defRPr sz="1800"/>
            </a:pPr>
            <a:r>
              <a:rPr sz="2700" b="1"/>
              <a:t>Attività. Verifica se sul tuo PC è presente il modulo Math di OpenOffice o di LibreOffice ed esploralo.</a:t>
            </a:r>
          </a:p>
        </p:txBody>
      </p:sp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Shape 112"/>
          <p:cNvSpPr>
            <a:spLocks noGrp="1"/>
          </p:cNvSpPr>
          <p:nvPr>
            <p:ph type="title"/>
          </p:nvPr>
        </p:nvSpPr>
        <p:spPr>
          <a:xfrm>
            <a:off x="457200" y="155447"/>
            <a:ext cx="8229600" cy="1252729"/>
          </a:xfrm>
          <a:prstGeom prst="rect">
            <a:avLst/>
          </a:prstGeom>
        </p:spPr>
        <p:txBody>
          <a:bodyPr/>
          <a:lstStyle/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4500" b="1">
                <a:solidFill>
                  <a:srgbClr val="F0AD00"/>
                </a:solidFill>
              </a:rPr>
              <a:t>La matematica - 2</a:t>
            </a:r>
          </a:p>
        </p:txBody>
      </p:sp>
      <p:sp>
        <p:nvSpPr>
          <p:cNvPr id="113" name="Shape 113"/>
          <p:cNvSpPr>
            <a:spLocks noGrp="1"/>
          </p:cNvSpPr>
          <p:nvPr>
            <p:ph type="body" idx="1"/>
          </p:nvPr>
        </p:nvSpPr>
        <p:spPr>
          <a:xfrm>
            <a:off x="164913" y="1553267"/>
            <a:ext cx="8744755" cy="5179996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 b="1"/>
              <a:t>Convengono programmi ad alto impiego di combinazioni di tasti.</a:t>
            </a:r>
          </a:p>
          <a:p>
            <a:pPr lvl="0">
              <a:defRPr sz="1800"/>
            </a:pPr>
            <a:endParaRPr sz="3200" b="1"/>
          </a:p>
          <a:p>
            <a:pPr lvl="0">
              <a:defRPr sz="1800"/>
            </a:pPr>
            <a:r>
              <a:rPr sz="3200" b="1"/>
              <a:t>Tastiere programmabili con richiamo automatico delle combinazioni previste</a:t>
            </a:r>
            <a:br>
              <a:rPr sz="3200" b="1"/>
            </a:br>
            <a:endParaRPr sz="3200" b="1"/>
          </a:p>
          <a:p>
            <a:pPr lvl="0">
              <a:defRPr sz="1800"/>
            </a:pPr>
            <a:r>
              <a:rPr sz="3200" b="1"/>
              <a:t>Portare formule a codificazione lineare. Attività: cerca progetto Lambda su Google. Qual è il problema? Qual è la soluzione adottata?</a:t>
            </a:r>
          </a:p>
        </p:txBody>
      </p:sp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Shape 115"/>
          <p:cNvSpPr>
            <a:spLocks noGrp="1"/>
          </p:cNvSpPr>
          <p:nvPr>
            <p:ph type="title"/>
          </p:nvPr>
        </p:nvSpPr>
        <p:spPr>
          <a:xfrm>
            <a:off x="457200" y="155447"/>
            <a:ext cx="8229600" cy="1252729"/>
          </a:xfrm>
          <a:prstGeom prst="rect">
            <a:avLst/>
          </a:prstGeom>
        </p:spPr>
        <p:txBody>
          <a:bodyPr/>
          <a:lstStyle/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4500" b="1">
                <a:solidFill>
                  <a:srgbClr val="F0AD00"/>
                </a:solidFill>
              </a:rPr>
              <a:t>La matematica - 3</a:t>
            </a:r>
          </a:p>
        </p:txBody>
      </p:sp>
      <p:sp>
        <p:nvSpPr>
          <p:cNvPr id="116" name="Shape 116"/>
          <p:cNvSpPr>
            <a:spLocks noGrp="1"/>
          </p:cNvSpPr>
          <p:nvPr>
            <p:ph type="body" idx="1"/>
          </p:nvPr>
        </p:nvSpPr>
        <p:spPr>
          <a:xfrm>
            <a:off x="164913" y="1553267"/>
            <a:ext cx="8744755" cy="5179996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 b="1"/>
              <a:t>Attività. Cerca su Google </a:t>
            </a:r>
            <a:r>
              <a:rPr sz="3200" b="1" i="1"/>
              <a:t>MathType Design Science. </a:t>
            </a:r>
            <a:r>
              <a:rPr sz="3200" b="1"/>
              <a:t>Esplora la documentazione. Se vuoi, scarica, installa ed esplora la versione Trial a 30 gg.</a:t>
            </a:r>
          </a:p>
          <a:p>
            <a:pPr lvl="0">
              <a:defRPr sz="1800"/>
            </a:pPr>
            <a:endParaRPr sz="3200" b="1"/>
          </a:p>
          <a:p>
            <a:pPr lvl="0">
              <a:defRPr sz="1800"/>
            </a:pPr>
            <a:r>
              <a:rPr sz="3200" b="1"/>
              <a:t>Attività. Cerca su Google </a:t>
            </a:r>
            <a:r>
              <a:rPr sz="3200" b="1" i="1"/>
              <a:t>10&amp;lode matematica. </a:t>
            </a:r>
            <a:r>
              <a:rPr sz="3200" b="1"/>
              <a:t>Quali caratteristiche ha?</a:t>
            </a:r>
          </a:p>
        </p:txBody>
      </p:sp>
    </p:spTree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Shape 118"/>
          <p:cNvSpPr>
            <a:spLocks noGrp="1"/>
          </p:cNvSpPr>
          <p:nvPr>
            <p:ph type="title"/>
          </p:nvPr>
        </p:nvSpPr>
        <p:spPr>
          <a:xfrm>
            <a:off x="457200" y="155447"/>
            <a:ext cx="8229600" cy="1252729"/>
          </a:xfrm>
          <a:prstGeom prst="rect">
            <a:avLst/>
          </a:prstGeom>
        </p:spPr>
        <p:txBody>
          <a:bodyPr/>
          <a:lstStyle/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4500" b="1">
                <a:solidFill>
                  <a:srgbClr val="F0AD00"/>
                </a:solidFill>
              </a:rPr>
              <a:t>Disegnare</a:t>
            </a:r>
          </a:p>
        </p:txBody>
      </p:sp>
      <p:sp>
        <p:nvSpPr>
          <p:cNvPr id="119" name="Shape 119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1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 b="1"/>
              <a:t>Sistemi alternativi di accesso </a:t>
            </a:r>
          </a:p>
          <a:p>
            <a:pPr lvl="0">
              <a:defRPr sz="1800"/>
            </a:pPr>
            <a:r>
              <a:rPr sz="3200" b="1"/>
              <a:t>Griglie </a:t>
            </a:r>
          </a:p>
          <a:p>
            <a:pPr lvl="0">
              <a:defRPr sz="1800"/>
            </a:pPr>
            <a:r>
              <a:rPr sz="3200" b="1"/>
              <a:t>Tastiera programmabile</a:t>
            </a:r>
          </a:p>
          <a:p>
            <a:pPr lvl="0">
              <a:defRPr sz="1800"/>
            </a:pPr>
            <a:r>
              <a:rPr sz="3200" b="1"/>
              <a:t>CAD e personalizzazione dei parametri di funzionamento</a:t>
            </a:r>
          </a:p>
          <a:p>
            <a:pPr marL="0" lvl="0" indent="118871">
              <a:buSzTx/>
              <a:buNone/>
              <a:defRPr sz="1800"/>
            </a:pPr>
            <a:endParaRPr sz="3200" b="1"/>
          </a:p>
          <a:p>
            <a:pPr marL="0" lvl="0" indent="118871">
              <a:buSzTx/>
              <a:buNone/>
              <a:defRPr sz="1800"/>
            </a:pPr>
            <a:r>
              <a:rPr sz="3200" b="1"/>
              <a:t>Attività. Raggiungi il sito </a:t>
            </a:r>
            <a:r>
              <a:rPr sz="3200" b="1" i="1"/>
              <a:t>ivana.i</a:t>
            </a:r>
            <a:r>
              <a:rPr sz="3200" b="1"/>
              <a:t>t, trova, scarica ed esplora il programma </a:t>
            </a:r>
            <a:r>
              <a:rPr sz="3200" b="1" i="1"/>
              <a:t>Colorare</a:t>
            </a:r>
            <a:r>
              <a:rPr sz="3200" b="1"/>
              <a:t>.</a:t>
            </a:r>
          </a:p>
        </p:txBody>
      </p:sp>
    </p:spTree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Shape 121"/>
          <p:cNvSpPr>
            <a:spLocks noGrp="1"/>
          </p:cNvSpPr>
          <p:nvPr>
            <p:ph type="title"/>
          </p:nvPr>
        </p:nvSpPr>
        <p:spPr>
          <a:xfrm>
            <a:off x="457200" y="155447"/>
            <a:ext cx="8229600" cy="1252729"/>
          </a:xfrm>
          <a:prstGeom prst="rect">
            <a:avLst/>
          </a:prstGeom>
        </p:spPr>
        <p:txBody>
          <a:bodyPr/>
          <a:lstStyle/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4500" b="1">
                <a:solidFill>
                  <a:srgbClr val="F0AD00"/>
                </a:solidFill>
              </a:rPr>
              <a:t>Avvertenze</a:t>
            </a:r>
          </a:p>
        </p:txBody>
      </p:sp>
      <p:sp>
        <p:nvSpPr>
          <p:cNvPr id="122" name="Shape 12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1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 b="1"/>
              <a:t>Evitare la sovraesposizione</a:t>
            </a:r>
          </a:p>
          <a:p>
            <a:pPr lvl="0">
              <a:defRPr sz="1800"/>
            </a:pPr>
            <a:r>
              <a:rPr sz="3200" b="1"/>
              <a:t>“Banco” quanto più possibile omogeneo</a:t>
            </a:r>
          </a:p>
          <a:p>
            <a:pPr lvl="0">
              <a:defRPr sz="1800"/>
            </a:pPr>
            <a:r>
              <a:rPr sz="3200" b="1"/>
              <a:t>Addestramento per l’autonomia (nel caso della secondaria superiore è molto probabile che sia già stato fatto)</a:t>
            </a:r>
          </a:p>
          <a:p>
            <a:pPr lvl="0">
              <a:defRPr sz="1800"/>
            </a:pPr>
            <a:r>
              <a:rPr sz="3200" b="1"/>
              <a:t>Stessa postazione a casa e a scuola</a:t>
            </a:r>
          </a:p>
          <a:p>
            <a:pPr lvl="0">
              <a:defRPr sz="1800"/>
            </a:pPr>
            <a:r>
              <a:rPr sz="3200" b="1"/>
              <a:t>Preparazione del gruppo-classe</a:t>
            </a:r>
          </a:p>
        </p:txBody>
      </p:sp>
    </p:spTree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hape 124"/>
          <p:cNvSpPr>
            <a:spLocks noGrp="1"/>
          </p:cNvSpPr>
          <p:nvPr>
            <p:ph type="title"/>
          </p:nvPr>
        </p:nvSpPr>
        <p:spPr>
          <a:xfrm>
            <a:off x="457200" y="155447"/>
            <a:ext cx="8229600" cy="1252729"/>
          </a:xfrm>
          <a:prstGeom prst="rect">
            <a:avLst/>
          </a:prstGeom>
        </p:spPr>
        <p:txBody>
          <a:bodyPr/>
          <a:lstStyle/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4500" b="1">
                <a:solidFill>
                  <a:srgbClr val="F0AD00"/>
                </a:solidFill>
              </a:rPr>
              <a:t>Analisi e progettazione didattica</a:t>
            </a:r>
          </a:p>
        </p:txBody>
      </p:sp>
      <p:sp>
        <p:nvSpPr>
          <p:cNvPr id="125" name="Shape 125"/>
          <p:cNvSpPr>
            <a:spLocks noGrp="1"/>
          </p:cNvSpPr>
          <p:nvPr>
            <p:ph type="body" idx="1"/>
          </p:nvPr>
        </p:nvSpPr>
        <p:spPr>
          <a:xfrm>
            <a:off x="0" y="1517079"/>
            <a:ext cx="9144000" cy="4956337"/>
          </a:xfrm>
          <a:prstGeom prst="rect">
            <a:avLst/>
          </a:prstGeom>
        </p:spPr>
        <p:txBody>
          <a:bodyPr/>
          <a:lstStyle/>
          <a:p>
            <a:pPr marL="0" lvl="0" indent="118871">
              <a:lnSpc>
                <a:spcPct val="90000"/>
              </a:lnSpc>
              <a:buSzTx/>
              <a:buNone/>
              <a:defRPr sz="1800"/>
            </a:pPr>
            <a:r>
              <a:rPr sz="2900" b="1"/>
              <a:t>Attività. </a:t>
            </a:r>
            <a:endParaRPr sz="2900"/>
          </a:p>
          <a:p>
            <a:pPr marL="633222" lvl="0" indent="-514350">
              <a:lnSpc>
                <a:spcPct val="90000"/>
              </a:lnSpc>
              <a:buFontTx/>
              <a:buAutoNum type="arabicPeriod"/>
              <a:defRPr sz="1800"/>
            </a:pPr>
            <a:r>
              <a:rPr sz="2900" b="1"/>
              <a:t>Inserisci su Google </a:t>
            </a:r>
            <a:r>
              <a:rPr sz="2900" b="1" i="1"/>
              <a:t>percorso ausili Persiceto</a:t>
            </a:r>
            <a:r>
              <a:rPr sz="2900" b="1"/>
              <a:t>. Raggiungerai un documento che contiene numerosi riflessioni e indicazioni procedurali su come inserire un ausilio in classe. </a:t>
            </a:r>
            <a:endParaRPr sz="2900"/>
          </a:p>
          <a:p>
            <a:pPr marL="633222" lvl="0" indent="-514350">
              <a:lnSpc>
                <a:spcPct val="90000"/>
              </a:lnSpc>
              <a:buFontTx/>
              <a:buAutoNum type="arabicPeriod"/>
              <a:defRPr sz="1800"/>
            </a:pPr>
            <a:r>
              <a:rPr sz="2900" b="1"/>
              <a:t>Raggiungi la pagina </a:t>
            </a:r>
            <a:r>
              <a:rPr sz="2900" b="1">
                <a:hlinkClick r:id="rId2"/>
              </a:rPr>
              <a:t>http://www.istruzione.it/urp/alunni_disabili.shtml</a:t>
            </a:r>
            <a:r>
              <a:rPr sz="2900" b="1"/>
              <a:t> e analizzala.</a:t>
            </a:r>
            <a:endParaRPr sz="2900"/>
          </a:p>
          <a:p>
            <a:pPr marL="633222" lvl="0" indent="-514350">
              <a:lnSpc>
                <a:spcPct val="90000"/>
              </a:lnSpc>
              <a:buFontTx/>
              <a:buAutoNum type="arabicPeriod"/>
              <a:defRPr sz="1800"/>
            </a:pPr>
            <a:r>
              <a:rPr sz="2900" b="1"/>
              <a:t>Cerca ora su Google </a:t>
            </a:r>
            <a:r>
              <a:rPr sz="2900" b="1" i="1"/>
              <a:t>Centri territoriali di Supporto Nuove tecnologie e disabilità</a:t>
            </a:r>
            <a:r>
              <a:rPr sz="2900" b="1"/>
              <a:t> e scarica il documento fornito dal ministero.</a:t>
            </a:r>
          </a:p>
        </p:txBody>
      </p:sp>
    </p:spTree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Shape 185"/>
          <p:cNvSpPr>
            <a:spLocks noGrp="1"/>
          </p:cNvSpPr>
          <p:nvPr>
            <p:ph type="title"/>
          </p:nvPr>
        </p:nvSpPr>
        <p:spPr>
          <a:xfrm>
            <a:off x="457200" y="155447"/>
            <a:ext cx="8229600" cy="1252729"/>
          </a:xfrm>
          <a:prstGeom prst="rect">
            <a:avLst/>
          </a:prstGeom>
        </p:spPr>
        <p:txBody>
          <a:bodyPr>
            <a:normAutofit/>
          </a:bodyPr>
          <a:lstStyle>
            <a:lvl1pPr defTabSz="877823">
              <a:defRPr sz="3839"/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lang="it-IT" sz="3839" b="1" dirty="0" smtClean="0">
                <a:solidFill>
                  <a:srgbClr val="F0AD00"/>
                </a:solidFill>
              </a:rPr>
              <a:t>In sintesi</a:t>
            </a:r>
            <a:r>
              <a:rPr sz="3839" b="1" dirty="0">
                <a:solidFill>
                  <a:srgbClr val="F0AD00"/>
                </a:solidFill>
              </a:rPr>
              <a:t>	</a:t>
            </a:r>
          </a:p>
        </p:txBody>
      </p:sp>
      <p:sp>
        <p:nvSpPr>
          <p:cNvPr id="186" name="Shape 186"/>
          <p:cNvSpPr>
            <a:spLocks noGrp="1"/>
          </p:cNvSpPr>
          <p:nvPr>
            <p:ph type="body" idx="1"/>
          </p:nvPr>
        </p:nvSpPr>
        <p:spPr>
          <a:xfrm>
            <a:off x="0" y="1486220"/>
            <a:ext cx="9213801" cy="537178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>
              <a:lnSpc>
                <a:spcPct val="90000"/>
              </a:lnSpc>
              <a:buSzTx/>
              <a:buNone/>
              <a:defRPr sz="1800"/>
            </a:pPr>
            <a:r>
              <a:rPr lang="it-IT" sz="3400" b="1" i="1" dirty="0" smtClean="0"/>
              <a:t>Attività</a:t>
            </a:r>
            <a:r>
              <a:rPr lang="it-IT" sz="2800" b="1" i="1" dirty="0" smtClean="0"/>
              <a:t>. </a:t>
            </a:r>
          </a:p>
          <a:p>
            <a:pPr marL="0" indent="0">
              <a:lnSpc>
                <a:spcPct val="90000"/>
              </a:lnSpc>
              <a:buSzTx/>
              <a:buNone/>
              <a:defRPr sz="1800"/>
            </a:pPr>
            <a:endParaRPr lang="it-IT" sz="3400" b="1" dirty="0"/>
          </a:p>
          <a:p>
            <a:pPr marL="0" indent="0">
              <a:lnSpc>
                <a:spcPct val="90000"/>
              </a:lnSpc>
              <a:buSzTx/>
              <a:buNone/>
              <a:defRPr sz="1800"/>
            </a:pPr>
            <a:r>
              <a:rPr lang="it-IT" sz="3400" b="1" dirty="0" smtClean="0"/>
              <a:t>Esplora la voce </a:t>
            </a:r>
            <a:r>
              <a:rPr lang="it-IT" sz="3400" b="1" dirty="0" smtClean="0">
                <a:hlinkClick r:id="rId2"/>
              </a:rPr>
              <a:t>Disabilità motoria </a:t>
            </a:r>
            <a:r>
              <a:rPr lang="it-IT" sz="3400" b="1" dirty="0" smtClean="0"/>
              <a:t>di </a:t>
            </a:r>
            <a:r>
              <a:rPr lang="it-IT" sz="3400" b="1" dirty="0" err="1" smtClean="0"/>
              <a:t>Handitecno</a:t>
            </a:r>
            <a:r>
              <a:rPr lang="it-IT" sz="3400" b="1" dirty="0" smtClean="0"/>
              <a:t> di Indire </a:t>
            </a:r>
            <a:endParaRPr lang="it-IT" sz="3400" b="1" dirty="0"/>
          </a:p>
          <a:p>
            <a:pPr marL="0" indent="0">
              <a:lnSpc>
                <a:spcPct val="90000"/>
              </a:lnSpc>
              <a:buSzTx/>
              <a:buNone/>
              <a:defRPr sz="1800"/>
            </a:pPr>
            <a:endParaRPr lang="it-IT" sz="3400" b="1" dirty="0" smtClean="0"/>
          </a:p>
          <a:p>
            <a:pPr marL="0" indent="0">
              <a:lnSpc>
                <a:spcPct val="90000"/>
              </a:lnSpc>
              <a:buSzTx/>
              <a:buNone/>
              <a:defRPr sz="1800"/>
            </a:pPr>
            <a:endParaRPr lang="it-IT" sz="2600" b="1" i="1" dirty="0" smtClean="0"/>
          </a:p>
          <a:p>
            <a:pPr marL="0" indent="0">
              <a:lnSpc>
                <a:spcPct val="90000"/>
              </a:lnSpc>
              <a:buSzTx/>
              <a:buNone/>
              <a:defRPr sz="1800"/>
            </a:pPr>
            <a:endParaRPr lang="it-IT" sz="2600" b="1" i="1" dirty="0" smtClean="0"/>
          </a:p>
          <a:p>
            <a:pPr marL="0" indent="0">
              <a:lnSpc>
                <a:spcPct val="90000"/>
              </a:lnSpc>
              <a:buSzTx/>
              <a:buNone/>
              <a:defRPr sz="1800"/>
            </a:pPr>
            <a:endParaRPr sz="2600" b="1" i="1" dirty="0"/>
          </a:p>
        </p:txBody>
      </p:sp>
    </p:spTree>
    <p:extLst>
      <p:ext uri="{BB962C8B-B14F-4D97-AF65-F5344CB8AC3E}">
        <p14:creationId xmlns:p14="http://schemas.microsoft.com/office/powerpoint/2010/main" val="2469504269"/>
      </p:ext>
    </p:extLst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>
            <a:spLocks noGrp="1"/>
          </p:cNvSpPr>
          <p:nvPr>
            <p:ph type="title"/>
          </p:nvPr>
        </p:nvSpPr>
        <p:spPr>
          <a:xfrm>
            <a:off x="685800" y="3355847"/>
            <a:ext cx="8077200" cy="1673352"/>
          </a:xfrm>
          <a:prstGeom prst="rect">
            <a:avLst/>
          </a:prstGeom>
        </p:spPr>
        <p:txBody>
          <a:bodyPr/>
          <a:lstStyle/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4700" b="1">
                <a:solidFill>
                  <a:srgbClr val="F0AD00"/>
                </a:solidFill>
              </a:rPr>
              <a:t>Tecnologie per la disabilità visiva</a:t>
            </a:r>
          </a:p>
        </p:txBody>
      </p:sp>
      <p:sp>
        <p:nvSpPr>
          <p:cNvPr id="128" name="Shape 128"/>
          <p:cNvSpPr>
            <a:spLocks noGrp="1"/>
          </p:cNvSpPr>
          <p:nvPr>
            <p:ph type="body" idx="1"/>
          </p:nvPr>
        </p:nvSpPr>
        <p:spPr>
          <a:xfrm>
            <a:off x="302806" y="5225670"/>
            <a:ext cx="7961818" cy="1043925"/>
          </a:xfrm>
          <a:prstGeom prst="rect">
            <a:avLst/>
          </a:prstGeom>
        </p:spPr>
        <p:txBody>
          <a:bodyPr/>
          <a:lstStyle/>
          <a:p>
            <a:pPr lvl="0">
              <a:defRPr sz="2400" b="1"/>
            </a:pPr>
            <a:endParaRPr/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Per quanto riguarda il </a:t>
            </a:r>
            <a:r>
              <a:rPr lang="it-IT" i="1" dirty="0" smtClean="0"/>
              <a:t>metodo</a:t>
            </a:r>
            <a:endParaRPr lang="it-IT" i="1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09182" y="1705971"/>
            <a:ext cx="8939283" cy="5152030"/>
          </a:xfrm>
        </p:spPr>
        <p:txBody>
          <a:bodyPr>
            <a:normAutofit fontScale="92500" lnSpcReduction="20000"/>
          </a:bodyPr>
          <a:lstStyle/>
          <a:p>
            <a:r>
              <a:rPr lang="it-IT" sz="3600" b="1" dirty="0" smtClean="0"/>
              <a:t>«</a:t>
            </a:r>
            <a:r>
              <a:rPr lang="it-IT" sz="4000" b="1" dirty="0" smtClean="0"/>
              <a:t>Messa in strada</a:t>
            </a:r>
            <a:r>
              <a:rPr lang="it-IT" sz="3600" b="1" dirty="0"/>
              <a:t>»</a:t>
            </a:r>
            <a:r>
              <a:rPr lang="it-IT" sz="4000" b="1" dirty="0" smtClean="0"/>
              <a:t> (allestimento progressivo di eventuali dispositivi personali);</a:t>
            </a:r>
          </a:p>
          <a:p>
            <a:r>
              <a:rPr lang="it-IT" sz="4000" b="1" dirty="0" smtClean="0"/>
              <a:t>Kit su chiavetta USB o supporto simili; quando possibile per diversi sistemi operativi;</a:t>
            </a:r>
          </a:p>
          <a:p>
            <a:r>
              <a:rPr lang="it-IT" sz="4000" b="1" dirty="0" smtClean="0"/>
              <a:t>Sperimentazione (almeno nel senso di prova);</a:t>
            </a:r>
          </a:p>
          <a:p>
            <a:r>
              <a:rPr lang="it-IT" sz="4000" b="1" dirty="0" smtClean="0"/>
              <a:t>Criteri per la documentazione: dossier personali.</a:t>
            </a:r>
          </a:p>
          <a:p>
            <a:endParaRPr lang="it-IT" b="1" dirty="0" smtClean="0"/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95740084"/>
      </p:ext>
    </p:extLst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Shape 130"/>
          <p:cNvSpPr>
            <a:spLocks noGrp="1"/>
          </p:cNvSpPr>
          <p:nvPr>
            <p:ph type="title"/>
          </p:nvPr>
        </p:nvSpPr>
        <p:spPr>
          <a:xfrm>
            <a:off x="457200" y="155447"/>
            <a:ext cx="8229600" cy="1252729"/>
          </a:xfrm>
          <a:prstGeom prst="rect">
            <a:avLst/>
          </a:prstGeom>
        </p:spPr>
        <p:txBody>
          <a:bodyPr/>
          <a:lstStyle/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4500" b="1">
                <a:solidFill>
                  <a:srgbClr val="F0AD00"/>
                </a:solidFill>
              </a:rPr>
              <a:t>Esplorazione</a:t>
            </a:r>
          </a:p>
        </p:txBody>
      </p:sp>
      <p:sp>
        <p:nvSpPr>
          <p:cNvPr id="131" name="Shape 131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1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 b="1"/>
              <a:t>Cerca su Google </a:t>
            </a:r>
            <a:r>
              <a:rPr sz="3200" b="1" i="1"/>
              <a:t>Biblioteche civiche torinesi lettura accessibile </a:t>
            </a:r>
            <a:r>
              <a:rPr sz="3200" b="1"/>
              <a:t>ed esplora i link proposti. Quali tipologie di soluzione alla disabilità visiva incontri?</a:t>
            </a:r>
          </a:p>
        </p:txBody>
      </p:sp>
    </p:spTree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Shape 133"/>
          <p:cNvSpPr>
            <a:spLocks noGrp="1"/>
          </p:cNvSpPr>
          <p:nvPr>
            <p:ph type="title"/>
          </p:nvPr>
        </p:nvSpPr>
        <p:spPr>
          <a:xfrm>
            <a:off x="457200" y="155447"/>
            <a:ext cx="8229600" cy="1252729"/>
          </a:xfrm>
          <a:prstGeom prst="rect">
            <a:avLst/>
          </a:prstGeom>
        </p:spPr>
        <p:txBody>
          <a:bodyPr/>
          <a:lstStyle/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4500" b="1">
                <a:solidFill>
                  <a:srgbClr val="F0AD00"/>
                </a:solidFill>
              </a:rPr>
              <a:t>Attività consolidate</a:t>
            </a:r>
          </a:p>
        </p:txBody>
      </p:sp>
      <p:sp>
        <p:nvSpPr>
          <p:cNvPr id="134" name="Shape 134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1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 b="1"/>
              <a:t>Leggere autonomamente un quotidiano, rilasciato in formato accessibile, mediante braille o sintesi vocale;</a:t>
            </a:r>
          </a:p>
          <a:p>
            <a:pPr lvl="0">
              <a:defRPr sz="1800"/>
            </a:pPr>
            <a:r>
              <a:rPr sz="3200" b="1"/>
              <a:t>Consultare dizionari e enciclopedie. Attività: Cerca su Google scaffale elettronico Zanichelli ciechi.</a:t>
            </a:r>
          </a:p>
          <a:p>
            <a:pPr lvl="0">
              <a:defRPr sz="1800"/>
            </a:pPr>
            <a:endParaRPr sz="3200" b="1"/>
          </a:p>
          <a:p>
            <a:pPr lvl="0">
              <a:defRPr sz="1800"/>
            </a:pPr>
            <a:r>
              <a:rPr sz="3200" b="1"/>
              <a:t>Corrispondere per iscritto con chi non sa usare il braille.</a:t>
            </a:r>
          </a:p>
        </p:txBody>
      </p:sp>
    </p:spTree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Shape 136"/>
          <p:cNvSpPr>
            <a:spLocks noGrp="1"/>
          </p:cNvSpPr>
          <p:nvPr>
            <p:ph type="title"/>
          </p:nvPr>
        </p:nvSpPr>
        <p:spPr>
          <a:xfrm>
            <a:off x="0" y="155447"/>
            <a:ext cx="9065274" cy="1252729"/>
          </a:xfrm>
          <a:prstGeom prst="rect">
            <a:avLst/>
          </a:prstGeom>
        </p:spPr>
        <p:txBody>
          <a:bodyPr/>
          <a:lstStyle/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4500" b="1">
                <a:solidFill>
                  <a:srgbClr val="F0AD00"/>
                </a:solidFill>
              </a:rPr>
              <a:t>Doppia valenza delle TIC</a:t>
            </a:r>
          </a:p>
        </p:txBody>
      </p:sp>
      <p:sp>
        <p:nvSpPr>
          <p:cNvPr id="137" name="Shape 137"/>
          <p:cNvSpPr>
            <a:spLocks noGrp="1"/>
          </p:cNvSpPr>
          <p:nvPr>
            <p:ph type="body" idx="1"/>
          </p:nvPr>
        </p:nvSpPr>
        <p:spPr>
          <a:xfrm>
            <a:off x="0" y="1610610"/>
            <a:ext cx="8686801" cy="4790192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 b="1"/>
              <a:t>Potenzialità didattiche degli strumenti</a:t>
            </a:r>
          </a:p>
          <a:p>
            <a:pPr lvl="0">
              <a:defRPr sz="1800"/>
            </a:pPr>
            <a:endParaRPr sz="3200" b="1"/>
          </a:p>
          <a:p>
            <a:pPr lvl="0">
              <a:defRPr sz="1800"/>
            </a:pPr>
            <a:r>
              <a:rPr sz="3200" b="1"/>
              <a:t>Propedeutica formativa generale all’uso di strumenti di comunicazione e di lavoro, di relazioni personali e sociali</a:t>
            </a:r>
          </a:p>
        </p:txBody>
      </p:sp>
    </p:spTree>
  </p:cSld>
  <p:clrMapOvr>
    <a:masterClrMapping/>
  </p:clrMapOvr>
  <p:transition spd="med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>
            <a:spLocks noGrp="1"/>
          </p:cNvSpPr>
          <p:nvPr>
            <p:ph type="title"/>
          </p:nvPr>
        </p:nvSpPr>
        <p:spPr>
          <a:xfrm>
            <a:off x="0" y="155447"/>
            <a:ext cx="9065274" cy="1252729"/>
          </a:xfrm>
          <a:prstGeom prst="rect">
            <a:avLst/>
          </a:prstGeom>
        </p:spPr>
        <p:txBody>
          <a:bodyPr/>
          <a:lstStyle>
            <a:lvl1pPr>
              <a:defRPr sz="4000"/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4000" b="1">
                <a:solidFill>
                  <a:srgbClr val="F0AD00"/>
                </a:solidFill>
              </a:rPr>
              <a:t>Concetto chiave: MULTIMODALITÀ 1</a:t>
            </a:r>
          </a:p>
        </p:txBody>
      </p:sp>
      <p:sp>
        <p:nvSpPr>
          <p:cNvPr id="140" name="Shape 140"/>
          <p:cNvSpPr>
            <a:spLocks noGrp="1"/>
          </p:cNvSpPr>
          <p:nvPr>
            <p:ph type="body" idx="1"/>
          </p:nvPr>
        </p:nvSpPr>
        <p:spPr>
          <a:xfrm>
            <a:off x="0" y="1610610"/>
            <a:ext cx="8686801" cy="4790192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90000"/>
              </a:lnSpc>
              <a:defRPr sz="1800"/>
            </a:pPr>
            <a:r>
              <a:rPr sz="3200" b="1"/>
              <a:t>Testo tradizionale: contenuto vincolato dal supporto</a:t>
            </a:r>
          </a:p>
          <a:p>
            <a:pPr lvl="0">
              <a:lnSpc>
                <a:spcPct val="90000"/>
              </a:lnSpc>
              <a:defRPr sz="1800"/>
            </a:pPr>
            <a:r>
              <a:rPr sz="3200" b="1"/>
              <a:t>Testo elettronico: contenuto svincolato dal supporto. Un file:</a:t>
            </a:r>
          </a:p>
          <a:p>
            <a:pPr marL="731519" lvl="1" indent="-274319">
              <a:lnSpc>
                <a:spcPct val="90000"/>
              </a:lnSpc>
              <a:spcBef>
                <a:spcPts val="600"/>
              </a:spcBef>
              <a:buClr>
                <a:srgbClr val="60B5CC"/>
              </a:buClr>
              <a:buFont typeface="Wingdings"/>
              <a:defRPr sz="1800"/>
            </a:pPr>
            <a:r>
              <a:rPr sz="2800" b="1"/>
              <a:t>Si può leggere su dispositivo elettronico</a:t>
            </a:r>
            <a:endParaRPr sz="2800"/>
          </a:p>
          <a:p>
            <a:pPr marL="731519" lvl="1" indent="-274319">
              <a:lnSpc>
                <a:spcPct val="90000"/>
              </a:lnSpc>
              <a:spcBef>
                <a:spcPts val="600"/>
              </a:spcBef>
              <a:buClr>
                <a:srgbClr val="60B5CC"/>
              </a:buClr>
              <a:buFont typeface="Wingdings"/>
              <a:defRPr sz="1800"/>
            </a:pPr>
            <a:r>
              <a:rPr sz="2800" b="1"/>
              <a:t>Può essere stampato su carta</a:t>
            </a:r>
            <a:endParaRPr sz="2800"/>
          </a:p>
          <a:p>
            <a:pPr marL="731519" lvl="1" indent="-274319">
              <a:lnSpc>
                <a:spcPct val="90000"/>
              </a:lnSpc>
              <a:spcBef>
                <a:spcPts val="600"/>
              </a:spcBef>
              <a:buClr>
                <a:srgbClr val="60B5CC"/>
              </a:buClr>
              <a:buFont typeface="Wingdings"/>
              <a:defRPr sz="1800"/>
            </a:pPr>
            <a:r>
              <a:rPr sz="2800" b="1"/>
              <a:t>Se ne possono variare le caratteristiche tipografiche</a:t>
            </a:r>
            <a:endParaRPr sz="2800"/>
          </a:p>
          <a:p>
            <a:pPr marL="731519" lvl="1" indent="-274319">
              <a:lnSpc>
                <a:spcPct val="90000"/>
              </a:lnSpc>
              <a:spcBef>
                <a:spcPts val="600"/>
              </a:spcBef>
              <a:buClr>
                <a:srgbClr val="60B5CC"/>
              </a:buClr>
              <a:buFont typeface="Wingdings"/>
              <a:defRPr sz="1800"/>
            </a:pPr>
            <a:r>
              <a:rPr sz="2800" b="1"/>
              <a:t>Può essere fruito via sintesi vocale</a:t>
            </a:r>
            <a:endParaRPr sz="2800"/>
          </a:p>
          <a:p>
            <a:pPr marL="731519" lvl="1" indent="-274319">
              <a:lnSpc>
                <a:spcPct val="90000"/>
              </a:lnSpc>
              <a:spcBef>
                <a:spcPts val="600"/>
              </a:spcBef>
              <a:buClr>
                <a:srgbClr val="60B5CC"/>
              </a:buClr>
              <a:buFont typeface="Wingdings"/>
              <a:defRPr sz="1800"/>
            </a:pPr>
            <a:r>
              <a:rPr sz="2800" b="1"/>
              <a:t>Può essere letto in braille.</a:t>
            </a:r>
          </a:p>
        </p:txBody>
      </p:sp>
    </p:spTree>
  </p:cSld>
  <p:clrMapOvr>
    <a:masterClrMapping/>
  </p:clrMapOvr>
  <p:transition spd="med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Shape 142"/>
          <p:cNvSpPr>
            <a:spLocks noGrp="1"/>
          </p:cNvSpPr>
          <p:nvPr>
            <p:ph type="title"/>
          </p:nvPr>
        </p:nvSpPr>
        <p:spPr>
          <a:xfrm>
            <a:off x="0" y="155447"/>
            <a:ext cx="9065274" cy="1252729"/>
          </a:xfrm>
          <a:prstGeom prst="rect">
            <a:avLst/>
          </a:prstGeom>
        </p:spPr>
        <p:txBody>
          <a:bodyPr/>
          <a:lstStyle>
            <a:lvl1pPr>
              <a:defRPr sz="4000"/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4000" b="1">
                <a:solidFill>
                  <a:srgbClr val="F0AD00"/>
                </a:solidFill>
              </a:rPr>
              <a:t>Concetto chiave: MULTIMODALITÀ - 2</a:t>
            </a:r>
          </a:p>
        </p:txBody>
      </p:sp>
      <p:sp>
        <p:nvSpPr>
          <p:cNvPr id="143" name="Shape 143"/>
          <p:cNvSpPr>
            <a:spLocks noGrp="1"/>
          </p:cNvSpPr>
          <p:nvPr>
            <p:ph type="body" idx="1"/>
          </p:nvPr>
        </p:nvSpPr>
        <p:spPr>
          <a:xfrm>
            <a:off x="0" y="1610610"/>
            <a:ext cx="8686801" cy="4790192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 b="1"/>
              <a:t>L’intervento di comunicazione e di elaborazione si svincola dal supporto e può coinvolgere anche l’insegnante di classe</a:t>
            </a:r>
          </a:p>
          <a:p>
            <a:pPr lvl="0">
              <a:defRPr sz="1800"/>
            </a:pPr>
            <a:r>
              <a:rPr sz="3200" b="1"/>
              <a:t>Tutti i documenti che risiedono su supporto elettronico – se opportunamente trattati – possono diventare patrimonio dell’alunno non vedente</a:t>
            </a:r>
          </a:p>
        </p:txBody>
      </p:sp>
    </p:spTree>
  </p:cSld>
  <p:clrMapOvr>
    <a:masterClrMapping/>
  </p:clrMapOvr>
  <p:transition spd="med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Shape 145"/>
          <p:cNvSpPr>
            <a:spLocks noGrp="1"/>
          </p:cNvSpPr>
          <p:nvPr>
            <p:ph type="title"/>
          </p:nvPr>
        </p:nvSpPr>
        <p:spPr>
          <a:xfrm>
            <a:off x="0" y="155447"/>
            <a:ext cx="9065274" cy="1252729"/>
          </a:xfrm>
          <a:prstGeom prst="rect">
            <a:avLst/>
          </a:prstGeom>
        </p:spPr>
        <p:txBody>
          <a:bodyPr/>
          <a:lstStyle>
            <a:lvl1pPr>
              <a:defRPr sz="4000"/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4000" b="1">
                <a:solidFill>
                  <a:srgbClr val="F0AD00"/>
                </a:solidFill>
              </a:rPr>
              <a:t>Concetto chiave: MULTIMODALITÀ - 3</a:t>
            </a:r>
          </a:p>
        </p:txBody>
      </p:sp>
      <p:sp>
        <p:nvSpPr>
          <p:cNvPr id="146" name="Shape 146"/>
          <p:cNvSpPr>
            <a:spLocks noGrp="1"/>
          </p:cNvSpPr>
          <p:nvPr>
            <p:ph type="body" idx="1"/>
          </p:nvPr>
        </p:nvSpPr>
        <p:spPr>
          <a:xfrm>
            <a:off x="0" y="1610610"/>
            <a:ext cx="8686801" cy="4790192"/>
          </a:xfrm>
          <a:prstGeom prst="rect">
            <a:avLst/>
          </a:prstGeom>
        </p:spPr>
        <p:txBody>
          <a:bodyPr/>
          <a:lstStyle/>
          <a:p>
            <a:pPr marL="0" lvl="0" indent="118871">
              <a:buSzTx/>
              <a:buNone/>
              <a:defRPr sz="1800"/>
            </a:pPr>
            <a:r>
              <a:rPr sz="3800" b="1"/>
              <a:t>Difficoltà: </a:t>
            </a:r>
          </a:p>
          <a:p>
            <a:pPr marL="0" lvl="0" indent="118871">
              <a:buSzTx/>
              <a:buNone/>
              <a:defRPr sz="1800"/>
            </a:pPr>
            <a:endParaRPr sz="3800" b="1"/>
          </a:p>
          <a:p>
            <a:pPr marL="498919" lvl="0" indent="-380047">
              <a:defRPr sz="1800"/>
            </a:pPr>
            <a:r>
              <a:rPr sz="3800" b="1"/>
              <a:t>elevata componente grafica dei materiali; </a:t>
            </a:r>
          </a:p>
          <a:p>
            <a:pPr lvl="0">
              <a:defRPr sz="1800"/>
            </a:pPr>
            <a:endParaRPr sz="3800" b="1"/>
          </a:p>
          <a:p>
            <a:pPr marL="498919" lvl="0" indent="-380047">
              <a:defRPr sz="1800"/>
            </a:pPr>
            <a:r>
              <a:rPr sz="3800" b="1"/>
              <a:t>pagine a struttura complessa; </a:t>
            </a:r>
          </a:p>
          <a:p>
            <a:pPr lvl="0">
              <a:defRPr sz="1800"/>
            </a:pPr>
            <a:endParaRPr sz="3800" b="1"/>
          </a:p>
          <a:p>
            <a:pPr marL="498919" lvl="0" indent="-380047">
              <a:defRPr sz="1800"/>
            </a:pPr>
            <a:r>
              <a:rPr sz="3800" b="1"/>
              <a:t>codici non alfabetici</a:t>
            </a:r>
          </a:p>
        </p:txBody>
      </p:sp>
    </p:spTree>
  </p:cSld>
  <p:clrMapOvr>
    <a:masterClrMapping/>
  </p:clrMapOvr>
  <p:transition spd="med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>
            <a:spLocks noGrp="1"/>
          </p:cNvSpPr>
          <p:nvPr>
            <p:ph type="title"/>
          </p:nvPr>
        </p:nvSpPr>
        <p:spPr>
          <a:xfrm>
            <a:off x="457200" y="155447"/>
            <a:ext cx="8229600" cy="1252729"/>
          </a:xfrm>
          <a:prstGeom prst="rect">
            <a:avLst/>
          </a:prstGeom>
        </p:spPr>
        <p:txBody>
          <a:bodyPr/>
          <a:lstStyle>
            <a:lvl1pPr defTabSz="850391">
              <a:defRPr sz="3720"/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3720" b="1">
                <a:solidFill>
                  <a:srgbClr val="F0AD00"/>
                </a:solidFill>
              </a:rPr>
              <a:t>Sostituzione e uso alternativo di periferiche</a:t>
            </a:r>
          </a:p>
        </p:txBody>
      </p:sp>
      <p:sp>
        <p:nvSpPr>
          <p:cNvPr id="149" name="Shape 149"/>
          <p:cNvSpPr>
            <a:spLocks noGrp="1"/>
          </p:cNvSpPr>
          <p:nvPr>
            <p:ph type="body" idx="1"/>
          </p:nvPr>
        </p:nvSpPr>
        <p:spPr>
          <a:xfrm>
            <a:off x="0" y="1569312"/>
            <a:ext cx="9144000" cy="5288689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 b="1"/>
              <a:t>Input: tastiera (addestramento simile a dattilografi professionisti)</a:t>
            </a:r>
          </a:p>
          <a:p>
            <a:pPr lvl="0">
              <a:defRPr sz="1800"/>
            </a:pPr>
            <a:r>
              <a:rPr sz="3200" b="1"/>
              <a:t>Output</a:t>
            </a:r>
          </a:p>
          <a:p>
            <a:pPr marL="731519" lvl="1" indent="-274319">
              <a:spcBef>
                <a:spcPts val="600"/>
              </a:spcBef>
              <a:buClr>
                <a:srgbClr val="60B5CC"/>
              </a:buClr>
              <a:buFont typeface="Wingdings"/>
              <a:defRPr sz="1800"/>
            </a:pPr>
            <a:r>
              <a:rPr sz="2800" b="1"/>
              <a:t>Diffusori acustici</a:t>
            </a:r>
            <a:endParaRPr sz="2800"/>
          </a:p>
          <a:p>
            <a:pPr marL="731519" lvl="1" indent="-274319">
              <a:spcBef>
                <a:spcPts val="600"/>
              </a:spcBef>
              <a:buClr>
                <a:srgbClr val="60B5CC"/>
              </a:buClr>
              <a:buFont typeface="Wingdings"/>
              <a:defRPr sz="1800"/>
            </a:pPr>
            <a:r>
              <a:rPr sz="2800" b="1"/>
              <a:t>Display braille</a:t>
            </a:r>
            <a:endParaRPr sz="2800"/>
          </a:p>
          <a:p>
            <a:pPr marL="731519" lvl="1" indent="-274319">
              <a:spcBef>
                <a:spcPts val="600"/>
              </a:spcBef>
              <a:buClr>
                <a:srgbClr val="60B5CC"/>
              </a:buClr>
              <a:buFont typeface="Wingdings"/>
              <a:defRPr sz="1800"/>
            </a:pPr>
            <a:r>
              <a:rPr sz="2800" b="1"/>
              <a:t>Stampante braille</a:t>
            </a:r>
            <a:endParaRPr sz="2800"/>
          </a:p>
          <a:p>
            <a:pPr marL="731519" lvl="1" indent="-274319">
              <a:spcBef>
                <a:spcPts val="600"/>
              </a:spcBef>
              <a:buClr>
                <a:srgbClr val="60B5CC"/>
              </a:buClr>
              <a:buFont typeface="Wingdings"/>
              <a:defRPr sz="1800"/>
            </a:pPr>
            <a:r>
              <a:rPr sz="2800" b="1"/>
              <a:t>Scanner</a:t>
            </a:r>
            <a:endParaRPr sz="2800"/>
          </a:p>
          <a:p>
            <a:pPr marL="731519" lvl="1" indent="-274319">
              <a:spcBef>
                <a:spcPts val="600"/>
              </a:spcBef>
              <a:buClr>
                <a:srgbClr val="60B5CC"/>
              </a:buClr>
              <a:buFont typeface="Wingdings"/>
              <a:defRPr sz="1800"/>
            </a:pPr>
            <a:r>
              <a:rPr sz="2800" b="1"/>
              <a:t>Sintesi vocale</a:t>
            </a:r>
          </a:p>
          <a:p>
            <a:pPr marL="731519" lvl="1" indent="-274319">
              <a:spcBef>
                <a:spcPts val="600"/>
              </a:spcBef>
              <a:buClr>
                <a:srgbClr val="60B5CC"/>
              </a:buClr>
              <a:buFont typeface="Wingdings"/>
              <a:defRPr sz="1800"/>
            </a:pPr>
            <a:r>
              <a:rPr sz="2800" b="1"/>
              <a:t>Screen reader (lettore di schermo)</a:t>
            </a:r>
          </a:p>
        </p:txBody>
      </p:sp>
    </p:spTree>
  </p:cSld>
  <p:clrMapOvr>
    <a:masterClrMapping/>
  </p:clrMapOvr>
  <p:transition spd="med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Shape 151"/>
          <p:cNvSpPr>
            <a:spLocks noGrp="1"/>
          </p:cNvSpPr>
          <p:nvPr>
            <p:ph type="title"/>
          </p:nvPr>
        </p:nvSpPr>
        <p:spPr>
          <a:xfrm>
            <a:off x="457200" y="155447"/>
            <a:ext cx="8229600" cy="1252729"/>
          </a:xfrm>
          <a:prstGeom prst="rect">
            <a:avLst/>
          </a:prstGeom>
        </p:spPr>
        <p:txBody>
          <a:bodyPr/>
          <a:lstStyle/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4500" b="1">
                <a:solidFill>
                  <a:srgbClr val="F0AD00"/>
                </a:solidFill>
              </a:rPr>
              <a:t>Attività sulle periferiche - 1</a:t>
            </a:r>
          </a:p>
        </p:txBody>
      </p:sp>
      <p:sp>
        <p:nvSpPr>
          <p:cNvPr id="152" name="Shape 152"/>
          <p:cNvSpPr>
            <a:spLocks noGrp="1"/>
          </p:cNvSpPr>
          <p:nvPr>
            <p:ph type="body" idx="1"/>
          </p:nvPr>
        </p:nvSpPr>
        <p:spPr>
          <a:xfrm>
            <a:off x="0" y="1532119"/>
            <a:ext cx="9144000" cy="5325881"/>
          </a:xfrm>
          <a:prstGeom prst="rect">
            <a:avLst/>
          </a:prstGeom>
        </p:spPr>
        <p:txBody>
          <a:bodyPr/>
          <a:lstStyle/>
          <a:p>
            <a:pPr marL="0" lvl="0" indent="118871">
              <a:lnSpc>
                <a:spcPct val="80000"/>
              </a:lnSpc>
              <a:buSzTx/>
              <a:buNone/>
              <a:defRPr sz="1800"/>
            </a:pPr>
            <a:r>
              <a:rPr sz="3500" b="1"/>
              <a:t>Utilizzando Google amplia il tuo dossier sulle periferiche, riferendoti questa volta ai seguenti dispositivi:</a:t>
            </a:r>
            <a:endParaRPr sz="2900"/>
          </a:p>
          <a:p>
            <a:pPr marL="505127" lvl="0" indent="-386255">
              <a:lnSpc>
                <a:spcPct val="80000"/>
              </a:lnSpc>
              <a:defRPr sz="1800"/>
            </a:pPr>
            <a:r>
              <a:rPr sz="3500" b="1"/>
              <a:t>Screen Reader</a:t>
            </a:r>
            <a:endParaRPr sz="2900"/>
          </a:p>
          <a:p>
            <a:pPr marL="505127" lvl="0" indent="-386255">
              <a:lnSpc>
                <a:spcPct val="80000"/>
              </a:lnSpc>
              <a:defRPr sz="1800"/>
            </a:pPr>
            <a:r>
              <a:rPr sz="3500" b="1"/>
              <a:t>Sintesi vocale</a:t>
            </a:r>
            <a:endParaRPr sz="2900"/>
          </a:p>
          <a:p>
            <a:pPr marL="505127" lvl="0" indent="-386255">
              <a:lnSpc>
                <a:spcPct val="80000"/>
              </a:lnSpc>
              <a:defRPr sz="1800"/>
            </a:pPr>
            <a:r>
              <a:rPr sz="3500" b="1"/>
              <a:t>Display Braille</a:t>
            </a:r>
            <a:endParaRPr sz="2900"/>
          </a:p>
          <a:p>
            <a:pPr marL="505127" lvl="0" indent="-386255">
              <a:lnSpc>
                <a:spcPct val="80000"/>
              </a:lnSpc>
              <a:defRPr sz="1800"/>
            </a:pPr>
            <a:r>
              <a:rPr sz="3500" b="1"/>
              <a:t>Apparecchi braille portatili</a:t>
            </a:r>
            <a:endParaRPr sz="2900"/>
          </a:p>
          <a:p>
            <a:pPr marL="505127" lvl="0" indent="-386255">
              <a:lnSpc>
                <a:spcPct val="80000"/>
              </a:lnSpc>
              <a:defRPr sz="1800"/>
            </a:pPr>
            <a:r>
              <a:rPr sz="3500" b="1"/>
              <a:t>Stampante braille</a:t>
            </a:r>
            <a:endParaRPr sz="2900"/>
          </a:p>
          <a:p>
            <a:pPr marL="505127" lvl="0" indent="-386255">
              <a:lnSpc>
                <a:spcPct val="80000"/>
              </a:lnSpc>
              <a:defRPr sz="1800"/>
            </a:pPr>
            <a:r>
              <a:rPr sz="3500" b="1"/>
              <a:t>Plotter Braille</a:t>
            </a:r>
            <a:endParaRPr sz="3800" b="1"/>
          </a:p>
          <a:p>
            <a:pPr marL="505127" lvl="0" indent="-386255">
              <a:lnSpc>
                <a:spcPct val="80000"/>
              </a:lnSpc>
              <a:defRPr sz="1800"/>
            </a:pPr>
            <a:r>
              <a:rPr sz="3500" b="1"/>
              <a:t>Scanner</a:t>
            </a:r>
            <a:endParaRPr sz="2900"/>
          </a:p>
          <a:p>
            <a:pPr marL="505127" lvl="0" indent="-386255">
              <a:lnSpc>
                <a:spcPct val="80000"/>
              </a:lnSpc>
              <a:defRPr sz="1800"/>
            </a:pPr>
            <a:r>
              <a:rPr sz="3500" b="1"/>
              <a:t>OCR</a:t>
            </a:r>
            <a:endParaRPr sz="2900"/>
          </a:p>
          <a:p>
            <a:pPr marL="505127" lvl="0" indent="-386255">
              <a:lnSpc>
                <a:spcPct val="80000"/>
              </a:lnSpc>
              <a:defRPr sz="1800"/>
            </a:pPr>
            <a:r>
              <a:rPr sz="3500" b="1"/>
              <a:t>Videoingranditori</a:t>
            </a:r>
          </a:p>
        </p:txBody>
      </p:sp>
    </p:spTree>
  </p:cSld>
  <p:clrMapOvr>
    <a:masterClrMapping/>
  </p:clrMapOvr>
  <p:transition spd="med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Shape 154"/>
          <p:cNvSpPr>
            <a:spLocks noGrp="1"/>
          </p:cNvSpPr>
          <p:nvPr>
            <p:ph type="title"/>
          </p:nvPr>
        </p:nvSpPr>
        <p:spPr>
          <a:xfrm>
            <a:off x="457200" y="155447"/>
            <a:ext cx="8229600" cy="1252729"/>
          </a:xfrm>
          <a:prstGeom prst="rect">
            <a:avLst/>
          </a:prstGeom>
        </p:spPr>
        <p:txBody>
          <a:bodyPr/>
          <a:lstStyle/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4500" b="1">
                <a:solidFill>
                  <a:srgbClr val="F0AD00"/>
                </a:solidFill>
              </a:rPr>
              <a:t>Attività sulle periferiche - 2</a:t>
            </a:r>
          </a:p>
        </p:txBody>
      </p:sp>
      <p:sp>
        <p:nvSpPr>
          <p:cNvPr id="155" name="Shape 155"/>
          <p:cNvSpPr>
            <a:spLocks noGrp="1"/>
          </p:cNvSpPr>
          <p:nvPr>
            <p:ph type="body" idx="1"/>
          </p:nvPr>
        </p:nvSpPr>
        <p:spPr>
          <a:xfrm>
            <a:off x="0" y="1532119"/>
            <a:ext cx="9144000" cy="5325881"/>
          </a:xfrm>
          <a:prstGeom prst="rect">
            <a:avLst/>
          </a:prstGeom>
        </p:spPr>
        <p:txBody>
          <a:bodyPr/>
          <a:lstStyle/>
          <a:p>
            <a:pPr marL="498919" lvl="0" indent="-380047">
              <a:defRPr sz="1800"/>
            </a:pPr>
            <a:r>
              <a:rPr lang="it-IT" sz="3800" b="1" dirty="0" smtClean="0"/>
              <a:t>Esplorazione del programma </a:t>
            </a:r>
            <a:r>
              <a:rPr lang="it-IT" sz="3800" b="1" dirty="0" err="1" smtClean="0">
                <a:hlinkClick r:id="rId2"/>
              </a:rPr>
              <a:t>Jaws</a:t>
            </a:r>
            <a:r>
              <a:rPr sz="3800" b="1" dirty="0"/>
              <a:t/>
            </a:r>
            <a:br>
              <a:rPr sz="3800" b="1" dirty="0"/>
            </a:br>
            <a:r>
              <a:rPr sz="3800" b="1" dirty="0"/>
              <a:t>La guida è scaricabile in </a:t>
            </a:r>
          </a:p>
          <a:p>
            <a:pPr marL="0" lvl="0" indent="118871">
              <a:buSzTx/>
              <a:buNone/>
              <a:defRPr sz="1800"/>
            </a:pPr>
            <a:r>
              <a:rPr sz="3800" b="1" dirty="0">
                <a:hlinkClick r:id="rId3"/>
              </a:rPr>
              <a:t>http://www.noiosito.it/jaws.zip</a:t>
            </a:r>
            <a:r>
              <a:rPr sz="3800" b="1" dirty="0"/>
              <a:t> </a:t>
            </a:r>
          </a:p>
          <a:p>
            <a:pPr marL="0" lvl="0" indent="118871">
              <a:buSzTx/>
              <a:buNone/>
              <a:defRPr sz="1800"/>
            </a:pPr>
            <a:endParaRPr sz="3800" b="1" dirty="0"/>
          </a:p>
          <a:p>
            <a:pPr marL="118872" lvl="0" indent="0">
              <a:buNone/>
              <a:defRPr sz="1800"/>
            </a:pPr>
            <a:endParaRPr sz="3800" b="1" dirty="0"/>
          </a:p>
          <a:p>
            <a:pPr marL="498919" lvl="0" indent="-380047">
              <a:defRPr sz="1800"/>
            </a:pPr>
            <a:r>
              <a:rPr lang="it-IT" sz="3800" b="1" dirty="0" smtClean="0"/>
              <a:t>Esplorazione del programma </a:t>
            </a:r>
            <a:r>
              <a:rPr lang="it-IT" sz="3800" b="1" dirty="0" smtClean="0">
                <a:hlinkClick r:id="rId4"/>
              </a:rPr>
              <a:t>Cobra</a:t>
            </a:r>
            <a:endParaRPr sz="3800" b="1" dirty="0"/>
          </a:p>
        </p:txBody>
      </p:sp>
    </p:spTree>
  </p:cSld>
  <p:clrMapOvr>
    <a:masterClrMapping/>
  </p:clrMapOvr>
  <p:transition spd="med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Shape 157"/>
          <p:cNvSpPr>
            <a:spLocks noGrp="1"/>
          </p:cNvSpPr>
          <p:nvPr>
            <p:ph type="title"/>
          </p:nvPr>
        </p:nvSpPr>
        <p:spPr>
          <a:xfrm>
            <a:off x="457200" y="155447"/>
            <a:ext cx="8229600" cy="1252729"/>
          </a:xfrm>
          <a:prstGeom prst="rect">
            <a:avLst/>
          </a:prstGeom>
        </p:spPr>
        <p:txBody>
          <a:bodyPr/>
          <a:lstStyle/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4500" b="1">
                <a:solidFill>
                  <a:srgbClr val="F0AD00"/>
                </a:solidFill>
              </a:rPr>
              <a:t>Ipovedenti -1</a:t>
            </a:r>
          </a:p>
        </p:txBody>
      </p:sp>
      <p:sp>
        <p:nvSpPr>
          <p:cNvPr id="158" name="Shape 158"/>
          <p:cNvSpPr>
            <a:spLocks noGrp="1"/>
          </p:cNvSpPr>
          <p:nvPr>
            <p:ph type="body" idx="1"/>
          </p:nvPr>
        </p:nvSpPr>
        <p:spPr>
          <a:xfrm>
            <a:off x="-1" y="1622837"/>
            <a:ext cx="5089801" cy="5100347"/>
          </a:xfrm>
          <a:prstGeom prst="rect">
            <a:avLst/>
          </a:prstGeom>
        </p:spPr>
        <p:txBody>
          <a:bodyPr/>
          <a:lstStyle/>
          <a:p>
            <a:pPr marL="460983" lvl="0" indent="-342111">
              <a:lnSpc>
                <a:spcPct val="90000"/>
              </a:lnSpc>
              <a:defRPr sz="1800"/>
            </a:pPr>
            <a:r>
              <a:rPr sz="3100" b="1"/>
              <a:t>Monitor di grandi dimensioni (schermo piatto, a cristalli liquidi)</a:t>
            </a:r>
            <a:endParaRPr sz="2900"/>
          </a:p>
          <a:p>
            <a:pPr marL="460983" lvl="0" indent="-342111">
              <a:lnSpc>
                <a:spcPct val="90000"/>
              </a:lnSpc>
              <a:defRPr sz="1800"/>
            </a:pPr>
            <a:r>
              <a:rPr sz="3100" b="1"/>
              <a:t>Braccio snodato per posizionamento del monitor</a:t>
            </a:r>
            <a:endParaRPr sz="2900"/>
          </a:p>
          <a:p>
            <a:pPr marL="460983" lvl="0" indent="-342111">
              <a:lnSpc>
                <a:spcPct val="90000"/>
              </a:lnSpc>
              <a:defRPr sz="1800"/>
            </a:pPr>
            <a:r>
              <a:rPr sz="3100" b="1"/>
              <a:t>Intellymouse (rotellina di scorrimento, che serve anche a zoomare, se accoppiata a CTRL): ingrandimento vettoriale</a:t>
            </a:r>
          </a:p>
        </p:txBody>
      </p:sp>
      <p:pic>
        <p:nvPicPr>
          <p:cNvPr id="159" name="image6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994400" y="2074537"/>
            <a:ext cx="2857500" cy="2857501"/>
          </a:xfrm>
          <a:prstGeom prst="rect">
            <a:avLst/>
          </a:prstGeom>
          <a:ln>
            <a:solidFill/>
          </a:ln>
        </p:spPr>
      </p:pic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it-IT" dirty="0" smtClean="0"/>
              <a:t>Primi spunti di riflessione</a:t>
            </a:r>
            <a:endParaRPr lang="it-IT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302806" y="5225671"/>
            <a:ext cx="7961818" cy="1043924"/>
          </a:xfrm>
        </p:spPr>
        <p:txBody>
          <a:bodyPr>
            <a:noAutofit/>
          </a:bodyPr>
          <a:lstStyle/>
          <a:p>
            <a:r>
              <a:rPr lang="it-IT" sz="2400" b="1" dirty="0" smtClean="0"/>
              <a:t>Aspetti specifici: gli ausili nel contesto didattico</a:t>
            </a:r>
          </a:p>
          <a:p>
            <a:endParaRPr lang="it-IT" sz="2400" b="1" dirty="0"/>
          </a:p>
          <a:p>
            <a:r>
              <a:rPr lang="it-IT" sz="2400" b="1" dirty="0" smtClean="0"/>
              <a:t>Aspetti generali: la dimensione professionale</a:t>
            </a:r>
            <a:endParaRPr lang="it-IT" sz="2400" b="1" dirty="0"/>
          </a:p>
        </p:txBody>
      </p:sp>
    </p:spTree>
    <p:extLst>
      <p:ext uri="{BB962C8B-B14F-4D97-AF65-F5344CB8AC3E}">
        <p14:creationId xmlns:p14="http://schemas.microsoft.com/office/powerpoint/2010/main" val="917679292"/>
      </p:ext>
    </p:extLst>
  </p:cSld>
  <p:clrMapOvr>
    <a:masterClrMapping/>
  </p:clrMapOvr>
  <p:transition spd="med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Shape 161"/>
          <p:cNvSpPr>
            <a:spLocks noGrp="1"/>
          </p:cNvSpPr>
          <p:nvPr>
            <p:ph type="title"/>
          </p:nvPr>
        </p:nvSpPr>
        <p:spPr>
          <a:xfrm>
            <a:off x="457200" y="155447"/>
            <a:ext cx="8229600" cy="1252729"/>
          </a:xfrm>
          <a:prstGeom prst="rect">
            <a:avLst/>
          </a:prstGeom>
        </p:spPr>
        <p:txBody>
          <a:bodyPr/>
          <a:lstStyle/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4500" b="1">
                <a:solidFill>
                  <a:srgbClr val="F0AD00"/>
                </a:solidFill>
              </a:rPr>
              <a:t>Ipovedenti -2</a:t>
            </a:r>
          </a:p>
        </p:txBody>
      </p:sp>
      <p:sp>
        <p:nvSpPr>
          <p:cNvPr id="162" name="Shape 162"/>
          <p:cNvSpPr>
            <a:spLocks noGrp="1"/>
          </p:cNvSpPr>
          <p:nvPr>
            <p:ph type="body" idx="1"/>
          </p:nvPr>
        </p:nvSpPr>
        <p:spPr>
          <a:xfrm>
            <a:off x="0" y="1622836"/>
            <a:ext cx="8686800" cy="4777964"/>
          </a:xfrm>
          <a:prstGeom prst="rect">
            <a:avLst/>
          </a:prstGeom>
        </p:spPr>
        <p:txBody>
          <a:bodyPr/>
          <a:lstStyle/>
          <a:p>
            <a:pPr marL="458914" lvl="0" indent="-340042">
              <a:defRPr sz="1800"/>
            </a:pPr>
            <a:r>
              <a:rPr sz="3400" b="1"/>
              <a:t>Utilizzo delle combinazioni di tasti invece del mouse</a:t>
            </a:r>
          </a:p>
          <a:p>
            <a:pPr lvl="0">
              <a:defRPr sz="1800"/>
            </a:pPr>
            <a:endParaRPr sz="3400" b="1"/>
          </a:p>
          <a:p>
            <a:pPr marL="458914" lvl="0" indent="-340042">
              <a:defRPr sz="1800"/>
            </a:pPr>
            <a:r>
              <a:rPr sz="3400" b="1"/>
              <a:t>Software ingrandenti (ingrandiscono tutto; minore qualità, perché ingrandimento per pixel)</a:t>
            </a:r>
          </a:p>
          <a:p>
            <a:pPr lvl="0">
              <a:defRPr sz="1800"/>
            </a:pPr>
            <a:endParaRPr sz="3400" b="1"/>
          </a:p>
          <a:p>
            <a:pPr marL="458914" lvl="0" indent="-340042">
              <a:defRPr sz="1800"/>
            </a:pPr>
            <a:r>
              <a:rPr sz="3400" b="1"/>
              <a:t>Zoom dinamico dei programmi (vettoriale)</a:t>
            </a:r>
          </a:p>
        </p:txBody>
      </p:sp>
    </p:spTree>
  </p:cSld>
  <p:clrMapOvr>
    <a:masterClrMapping/>
  </p:clrMapOvr>
  <p:transition spd="med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Shape 164"/>
          <p:cNvSpPr>
            <a:spLocks noGrp="1"/>
          </p:cNvSpPr>
          <p:nvPr>
            <p:ph type="title"/>
          </p:nvPr>
        </p:nvSpPr>
        <p:spPr>
          <a:xfrm>
            <a:off x="457200" y="155447"/>
            <a:ext cx="8229600" cy="1252729"/>
          </a:xfrm>
          <a:prstGeom prst="rect">
            <a:avLst/>
          </a:prstGeom>
        </p:spPr>
        <p:txBody>
          <a:bodyPr/>
          <a:lstStyle/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4500" b="1">
                <a:solidFill>
                  <a:srgbClr val="F0AD00"/>
                </a:solidFill>
              </a:rPr>
              <a:t>Audiolibri: attività</a:t>
            </a:r>
          </a:p>
        </p:txBody>
      </p:sp>
      <p:sp>
        <p:nvSpPr>
          <p:cNvPr id="165" name="Shape 165"/>
          <p:cNvSpPr>
            <a:spLocks noGrp="1"/>
          </p:cNvSpPr>
          <p:nvPr>
            <p:ph type="body" idx="1"/>
          </p:nvPr>
        </p:nvSpPr>
        <p:spPr>
          <a:xfrm>
            <a:off x="0" y="1622836"/>
            <a:ext cx="8686800" cy="4777964"/>
          </a:xfrm>
          <a:prstGeom prst="rect">
            <a:avLst/>
          </a:prstGeom>
        </p:spPr>
        <p:txBody>
          <a:bodyPr/>
          <a:lstStyle/>
          <a:p>
            <a:pPr marL="458914" lvl="0" indent="-340042">
              <a:defRPr sz="1800"/>
            </a:pPr>
            <a:r>
              <a:rPr sz="3400" b="1"/>
              <a:t>Visita il sito daisy.org, per capire meglio cos’è lo standard Daisy (indice, cambio di capitolo, segnalibri virtuali);</a:t>
            </a:r>
          </a:p>
          <a:p>
            <a:pPr lvl="0">
              <a:defRPr sz="1800"/>
            </a:pPr>
            <a:endParaRPr sz="3400" b="1"/>
          </a:p>
          <a:p>
            <a:pPr marL="458914" lvl="0" indent="-340042">
              <a:defRPr sz="1800"/>
            </a:pPr>
            <a:r>
              <a:rPr sz="3400" b="1"/>
              <a:t>Cerca su Google il programma TestiMp3 di Francesco Tranfaglia ed esploralo;</a:t>
            </a:r>
          </a:p>
        </p:txBody>
      </p:sp>
    </p:spTree>
  </p:cSld>
  <p:clrMapOvr>
    <a:masterClrMapping/>
  </p:clrMapOvr>
  <p:transition spd="med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Shape 167"/>
          <p:cNvSpPr>
            <a:spLocks noGrp="1"/>
          </p:cNvSpPr>
          <p:nvPr>
            <p:ph type="title"/>
          </p:nvPr>
        </p:nvSpPr>
        <p:spPr>
          <a:xfrm>
            <a:off x="457200" y="155447"/>
            <a:ext cx="8229600" cy="1252729"/>
          </a:xfrm>
          <a:prstGeom prst="rect">
            <a:avLst/>
          </a:prstGeom>
        </p:spPr>
        <p:txBody>
          <a:bodyPr/>
          <a:lstStyle/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4500" b="1">
                <a:solidFill>
                  <a:srgbClr val="F0AD00"/>
                </a:solidFill>
              </a:rPr>
              <a:t>Attività sull’ingrandimento</a:t>
            </a:r>
          </a:p>
        </p:txBody>
      </p:sp>
      <p:sp>
        <p:nvSpPr>
          <p:cNvPr id="168" name="Shape 168"/>
          <p:cNvSpPr>
            <a:spLocks noGrp="1"/>
          </p:cNvSpPr>
          <p:nvPr>
            <p:ph type="body" idx="1"/>
          </p:nvPr>
        </p:nvSpPr>
        <p:spPr>
          <a:xfrm>
            <a:off x="0" y="1576551"/>
            <a:ext cx="8686800" cy="4824249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90000"/>
              </a:lnSpc>
              <a:defRPr sz="1800"/>
            </a:pPr>
            <a:r>
              <a:rPr sz="3200" b="1" dirty="0"/>
              <a:t>Utilizza lo zoom dinamico del tuo programma di word processing</a:t>
            </a:r>
          </a:p>
          <a:p>
            <a:pPr lvl="0">
              <a:lnSpc>
                <a:spcPct val="90000"/>
              </a:lnSpc>
              <a:defRPr sz="1800"/>
            </a:pPr>
            <a:r>
              <a:rPr sz="3200" b="1" dirty="0"/>
              <a:t>Utilizza lo zoom dinamico del tuo browser</a:t>
            </a:r>
          </a:p>
          <a:p>
            <a:pPr lvl="0">
              <a:lnSpc>
                <a:spcPct val="90000"/>
              </a:lnSpc>
              <a:defRPr sz="1800"/>
            </a:pPr>
            <a:r>
              <a:rPr sz="3200" b="1" dirty="0"/>
              <a:t>Cerca su google </a:t>
            </a:r>
            <a:r>
              <a:rPr sz="3200" b="1" i="1" dirty="0"/>
              <a:t>windows lente di ingrandimento</a:t>
            </a:r>
          </a:p>
          <a:p>
            <a:pPr lvl="0">
              <a:lnSpc>
                <a:spcPct val="90000"/>
              </a:lnSpc>
              <a:defRPr sz="1800"/>
            </a:pPr>
            <a:r>
              <a:rPr sz="3200" b="1" dirty="0"/>
              <a:t>Cerca su google</a:t>
            </a:r>
            <a:r>
              <a:rPr sz="3200" b="1" i="1" dirty="0"/>
              <a:t> macosx ingrandimento schermo</a:t>
            </a:r>
          </a:p>
          <a:p>
            <a:pPr lvl="0">
              <a:lnSpc>
                <a:spcPct val="90000"/>
              </a:lnSpc>
              <a:defRPr sz="1800"/>
            </a:pPr>
            <a:r>
              <a:rPr sz="3200" b="1" dirty="0"/>
              <a:t>Scopri come ingrandire lo schermo in Ubuntu</a:t>
            </a:r>
          </a:p>
          <a:p>
            <a:pPr lvl="0">
              <a:lnSpc>
                <a:spcPct val="90000"/>
              </a:lnSpc>
              <a:defRPr sz="1800"/>
            </a:pPr>
            <a:r>
              <a:rPr sz="3200" b="1" dirty="0"/>
              <a:t>Cerca su Google informazioni su questi software: Zoom Text, Magic, Lunar</a:t>
            </a:r>
          </a:p>
        </p:txBody>
      </p:sp>
    </p:spTree>
  </p:cSld>
  <p:clrMapOvr>
    <a:masterClrMapping/>
  </p:clrMapOvr>
  <p:transition spd="med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Shape 170"/>
          <p:cNvSpPr>
            <a:spLocks noGrp="1"/>
          </p:cNvSpPr>
          <p:nvPr>
            <p:ph type="title"/>
          </p:nvPr>
        </p:nvSpPr>
        <p:spPr>
          <a:xfrm>
            <a:off x="457200" y="155447"/>
            <a:ext cx="8229600" cy="1252729"/>
          </a:xfrm>
          <a:prstGeom prst="rect">
            <a:avLst/>
          </a:prstGeom>
        </p:spPr>
        <p:txBody>
          <a:bodyPr/>
          <a:lstStyle/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4500" b="1">
                <a:solidFill>
                  <a:srgbClr val="F0AD00"/>
                </a:solidFill>
              </a:rPr>
              <a:t>Attività di personalizzaizione</a:t>
            </a:r>
          </a:p>
        </p:txBody>
      </p:sp>
      <p:sp>
        <p:nvSpPr>
          <p:cNvPr id="171" name="Shape 171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1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 b="1"/>
              <a:t>Utilizzando la dispensa già in tuo possesso, intervieni su</a:t>
            </a:r>
          </a:p>
          <a:p>
            <a:pPr lvl="0">
              <a:defRPr sz="1800"/>
            </a:pPr>
            <a:r>
              <a:rPr sz="3200" b="1"/>
              <a:t>Risoluzione dello schermo</a:t>
            </a:r>
          </a:p>
          <a:p>
            <a:pPr lvl="0">
              <a:defRPr sz="1800"/>
            </a:pPr>
            <a:r>
              <a:rPr sz="3200" b="1"/>
              <a:t>Puntatori del mouse</a:t>
            </a:r>
          </a:p>
          <a:p>
            <a:pPr lvl="0">
              <a:defRPr sz="1800"/>
            </a:pPr>
            <a:r>
              <a:rPr sz="3200" b="1"/>
              <a:t>Cursore</a:t>
            </a:r>
          </a:p>
          <a:p>
            <a:pPr lvl="0">
              <a:defRPr sz="1800"/>
            </a:pPr>
            <a:r>
              <a:rPr sz="3200" b="1"/>
              <a:t>Aspetto dello schermo</a:t>
            </a:r>
          </a:p>
        </p:txBody>
      </p:sp>
    </p:spTree>
  </p:cSld>
  <p:clrMapOvr>
    <a:masterClrMapping/>
  </p:clrMapOvr>
  <p:transition spd="med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Shape 173"/>
          <p:cNvSpPr>
            <a:spLocks noGrp="1"/>
          </p:cNvSpPr>
          <p:nvPr>
            <p:ph type="title"/>
          </p:nvPr>
        </p:nvSpPr>
        <p:spPr>
          <a:xfrm>
            <a:off x="457200" y="155447"/>
            <a:ext cx="8229600" cy="1252729"/>
          </a:xfrm>
          <a:prstGeom prst="rect">
            <a:avLst/>
          </a:prstGeom>
        </p:spPr>
        <p:txBody>
          <a:bodyPr/>
          <a:lstStyle/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4500" b="1">
                <a:solidFill>
                  <a:srgbClr val="F0AD00"/>
                </a:solidFill>
              </a:rPr>
              <a:t>Addestramento</a:t>
            </a:r>
          </a:p>
        </p:txBody>
      </p:sp>
      <p:sp>
        <p:nvSpPr>
          <p:cNvPr id="174" name="Shape 174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10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pPr lvl="0">
              <a:defRPr sz="1800" b="0"/>
            </a:pPr>
            <a:r>
              <a:rPr sz="3200" b="1" dirty="0" smtClean="0"/>
              <a:t>Cerca, </a:t>
            </a:r>
            <a:r>
              <a:rPr sz="3200" b="1" dirty="0"/>
              <a:t>scarica ed esplora il programma 10 dita di Fogarolo e Frascolla, avendo cura di assumere informazioni su di </a:t>
            </a:r>
            <a:r>
              <a:rPr sz="3200" b="1" dirty="0" smtClean="0"/>
              <a:t>esso</a:t>
            </a:r>
            <a:r>
              <a:rPr lang="it-IT" sz="3200" b="1" dirty="0" smtClean="0"/>
              <a:t>.</a:t>
            </a:r>
            <a:endParaRPr sz="3200" b="1" dirty="0"/>
          </a:p>
        </p:txBody>
      </p:sp>
    </p:spTree>
  </p:cSld>
  <p:clrMapOvr>
    <a:masterClrMapping/>
  </p:clrMapOvr>
  <p:transition spd="med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Shape 176"/>
          <p:cNvSpPr>
            <a:spLocks noGrp="1"/>
          </p:cNvSpPr>
          <p:nvPr>
            <p:ph type="title"/>
          </p:nvPr>
        </p:nvSpPr>
        <p:spPr>
          <a:xfrm>
            <a:off x="0" y="155447"/>
            <a:ext cx="9144000" cy="1252729"/>
          </a:xfrm>
          <a:prstGeom prst="rect">
            <a:avLst/>
          </a:prstGeom>
        </p:spPr>
        <p:txBody>
          <a:bodyPr/>
          <a:lstStyle>
            <a:lvl1pPr>
              <a:defRPr sz="4000"/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4000" b="1">
                <a:solidFill>
                  <a:srgbClr val="F0AD00"/>
                </a:solidFill>
              </a:rPr>
              <a:t>Software per l’accesso alla matematica</a:t>
            </a:r>
          </a:p>
        </p:txBody>
      </p:sp>
      <p:sp>
        <p:nvSpPr>
          <p:cNvPr id="177" name="Shape 177"/>
          <p:cNvSpPr>
            <a:spLocks noGrp="1"/>
          </p:cNvSpPr>
          <p:nvPr>
            <p:ph type="body" idx="1"/>
          </p:nvPr>
        </p:nvSpPr>
        <p:spPr>
          <a:xfrm>
            <a:off x="201575" y="1632916"/>
            <a:ext cx="8687936" cy="5039869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 b="1"/>
              <a:t>Riprendi in mano il programma quaderno a quadretti (ivana.it) e consideralo secondo questa disabilità</a:t>
            </a:r>
          </a:p>
          <a:p>
            <a:pPr lvl="0">
              <a:defRPr sz="1800"/>
            </a:pPr>
            <a:endParaRPr sz="3200" b="1"/>
          </a:p>
          <a:p>
            <a:pPr lvl="0">
              <a:defRPr sz="1800"/>
            </a:pPr>
            <a:r>
              <a:rPr sz="3200" b="1"/>
              <a:t>Riprendi in mano il progetto Lambda e consideralo secondo questa disabilità</a:t>
            </a:r>
          </a:p>
          <a:p>
            <a:pPr lvl="0">
              <a:defRPr sz="1800"/>
            </a:pPr>
            <a:endParaRPr sz="3200" b="1"/>
          </a:p>
          <a:p>
            <a:pPr lvl="0">
              <a:defRPr sz="1800"/>
            </a:pPr>
            <a:r>
              <a:rPr sz="3200" b="1"/>
              <a:t>Cerca informazioni su BrailleMath del CISAD</a:t>
            </a:r>
          </a:p>
        </p:txBody>
      </p:sp>
    </p:spTree>
  </p:cSld>
  <p:clrMapOvr>
    <a:masterClrMapping/>
  </p:clrMapOvr>
  <p:transition spd="med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Shape 179"/>
          <p:cNvSpPr>
            <a:spLocks noGrp="1"/>
          </p:cNvSpPr>
          <p:nvPr>
            <p:ph type="title"/>
          </p:nvPr>
        </p:nvSpPr>
        <p:spPr>
          <a:xfrm>
            <a:off x="457200" y="155447"/>
            <a:ext cx="8229600" cy="1252729"/>
          </a:xfrm>
          <a:prstGeom prst="rect">
            <a:avLst/>
          </a:prstGeom>
        </p:spPr>
        <p:txBody>
          <a:bodyPr/>
          <a:lstStyle/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4500" b="1">
                <a:solidFill>
                  <a:srgbClr val="F0AD00"/>
                </a:solidFill>
              </a:rPr>
              <a:t>Per l’insegnante - 1</a:t>
            </a:r>
          </a:p>
        </p:txBody>
      </p:sp>
      <p:sp>
        <p:nvSpPr>
          <p:cNvPr id="180" name="Shape 180"/>
          <p:cNvSpPr>
            <a:spLocks noGrp="1"/>
          </p:cNvSpPr>
          <p:nvPr>
            <p:ph type="body" idx="1"/>
          </p:nvPr>
        </p:nvSpPr>
        <p:spPr>
          <a:xfrm>
            <a:off x="0" y="1501879"/>
            <a:ext cx="9144000" cy="5356121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endParaRPr sz="3200"/>
          </a:p>
          <a:p>
            <a:pPr lvl="0">
              <a:defRPr sz="1800"/>
            </a:pPr>
            <a:r>
              <a:rPr sz="3200" b="1"/>
              <a:t>Produzione di stampe ingrandite</a:t>
            </a:r>
          </a:p>
          <a:p>
            <a:pPr marL="731519" lvl="1" indent="-274319">
              <a:spcBef>
                <a:spcPts val="600"/>
              </a:spcBef>
              <a:buClr>
                <a:srgbClr val="60B5CC"/>
              </a:buClr>
              <a:buFont typeface="Wingdings"/>
              <a:defRPr sz="1800"/>
            </a:pPr>
            <a:r>
              <a:rPr sz="2800" b="1"/>
              <a:t>Caratteri nitidi e ben marcati (Arial, Verdana)</a:t>
            </a:r>
            <a:endParaRPr sz="2800"/>
          </a:p>
          <a:p>
            <a:pPr marL="731519" lvl="1" indent="-274319">
              <a:spcBef>
                <a:spcPts val="600"/>
              </a:spcBef>
              <a:buClr>
                <a:srgbClr val="60B5CC"/>
              </a:buClr>
              <a:buFont typeface="Wingdings"/>
              <a:defRPr sz="1800"/>
            </a:pPr>
            <a:r>
              <a:rPr sz="2800" b="1"/>
              <a:t>Test di gradimento</a:t>
            </a:r>
            <a:endParaRPr sz="2800"/>
          </a:p>
          <a:p>
            <a:pPr marL="731519" lvl="1" indent="-274319">
              <a:spcBef>
                <a:spcPts val="600"/>
              </a:spcBef>
              <a:buClr>
                <a:srgbClr val="60B5CC"/>
              </a:buClr>
              <a:buFont typeface="Wingdings"/>
              <a:defRPr sz="1800"/>
            </a:pPr>
            <a:r>
              <a:rPr sz="2800" b="1"/>
              <a:t>No tutto maiuscolo</a:t>
            </a:r>
            <a:endParaRPr sz="2800"/>
          </a:p>
          <a:p>
            <a:pPr marL="731519" lvl="1" indent="-274319">
              <a:spcBef>
                <a:spcPts val="600"/>
              </a:spcBef>
              <a:buClr>
                <a:srgbClr val="60B5CC"/>
              </a:buClr>
              <a:buFont typeface="Wingdings"/>
              <a:defRPr sz="1800"/>
            </a:pPr>
            <a:r>
              <a:rPr sz="2800" b="1"/>
              <a:t>Titoli, sottotitoli, paragrafi, scansione logico-visiva</a:t>
            </a:r>
            <a:endParaRPr sz="2800"/>
          </a:p>
          <a:p>
            <a:pPr marL="731519" lvl="1" indent="-274319">
              <a:spcBef>
                <a:spcPts val="600"/>
              </a:spcBef>
              <a:buClr>
                <a:srgbClr val="60B5CC"/>
              </a:buClr>
              <a:buFont typeface="Wingdings"/>
              <a:defRPr sz="1800"/>
            </a:pPr>
            <a:r>
              <a:rPr sz="2800" b="1"/>
              <a:t>Allineamento a destra</a:t>
            </a:r>
            <a:endParaRPr sz="2800"/>
          </a:p>
          <a:p>
            <a:pPr lvl="0">
              <a:defRPr sz="1800"/>
            </a:pPr>
            <a:r>
              <a:rPr sz="3200" b="1"/>
              <a:t>Produzione di stampe braille</a:t>
            </a:r>
          </a:p>
        </p:txBody>
      </p:sp>
    </p:spTree>
  </p:cSld>
  <p:clrMapOvr>
    <a:masterClrMapping/>
  </p:clrMapOvr>
  <p:transition spd="med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Shape 182"/>
          <p:cNvSpPr>
            <a:spLocks noGrp="1"/>
          </p:cNvSpPr>
          <p:nvPr>
            <p:ph type="title"/>
          </p:nvPr>
        </p:nvSpPr>
        <p:spPr>
          <a:xfrm>
            <a:off x="457200" y="155447"/>
            <a:ext cx="8229600" cy="1252729"/>
          </a:xfrm>
          <a:prstGeom prst="rect">
            <a:avLst/>
          </a:prstGeom>
        </p:spPr>
        <p:txBody>
          <a:bodyPr/>
          <a:lstStyle/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4500" b="1">
                <a:solidFill>
                  <a:srgbClr val="F0AD00"/>
                </a:solidFill>
              </a:rPr>
              <a:t>Per l’insegnante - 2</a:t>
            </a:r>
          </a:p>
        </p:txBody>
      </p:sp>
      <p:sp>
        <p:nvSpPr>
          <p:cNvPr id="183" name="Shape 183"/>
          <p:cNvSpPr>
            <a:spLocks noGrp="1"/>
          </p:cNvSpPr>
          <p:nvPr>
            <p:ph type="body" idx="1"/>
          </p:nvPr>
        </p:nvSpPr>
        <p:spPr>
          <a:xfrm>
            <a:off x="0" y="1501879"/>
            <a:ext cx="9144000" cy="5356121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endParaRPr sz="3200"/>
          </a:p>
          <a:p>
            <a:pPr lvl="0">
              <a:defRPr sz="1800"/>
            </a:pPr>
            <a:r>
              <a:rPr sz="3200" b="1"/>
              <a:t>Produzione di documenti multimodali</a:t>
            </a:r>
          </a:p>
          <a:p>
            <a:pPr marL="731519" lvl="1" indent="-274319">
              <a:spcBef>
                <a:spcPts val="600"/>
              </a:spcBef>
              <a:buClr>
                <a:srgbClr val="60B5CC"/>
              </a:buClr>
              <a:buFont typeface="Wingdings"/>
              <a:defRPr sz="1800"/>
            </a:pPr>
            <a:r>
              <a:rPr sz="2800" b="1"/>
              <a:t>Elementi grafici:</a:t>
            </a:r>
            <a:endParaRPr sz="2800"/>
          </a:p>
          <a:p>
            <a:pPr marL="996696" lvl="2" indent="-228600">
              <a:spcBef>
                <a:spcPts val="500"/>
              </a:spcBef>
              <a:buClr>
                <a:srgbClr val="E66C7D"/>
              </a:buClr>
              <a:buFont typeface="Arial"/>
              <a:defRPr sz="1800"/>
            </a:pPr>
            <a:r>
              <a:rPr sz="2400" b="1"/>
              <a:t>Ingrandimento</a:t>
            </a:r>
            <a:endParaRPr sz="2400"/>
          </a:p>
          <a:p>
            <a:pPr marL="996696" lvl="2" indent="-228600">
              <a:spcBef>
                <a:spcPts val="500"/>
              </a:spcBef>
              <a:buClr>
                <a:srgbClr val="E66C7D"/>
              </a:buClr>
              <a:buFont typeface="Arial"/>
              <a:defRPr sz="1800"/>
            </a:pPr>
            <a:r>
              <a:rPr sz="2400" b="1"/>
              <a:t>Spiegazione testuale aggiuntiva</a:t>
            </a:r>
            <a:endParaRPr sz="2400"/>
          </a:p>
          <a:p>
            <a:pPr marL="996696" lvl="2" indent="-228600">
              <a:spcBef>
                <a:spcPts val="500"/>
              </a:spcBef>
              <a:buClr>
                <a:srgbClr val="E66C7D"/>
              </a:buClr>
              <a:buFont typeface="Arial"/>
              <a:defRPr sz="1800"/>
            </a:pPr>
            <a:r>
              <a:rPr sz="2400" b="1"/>
              <a:t>Disegno in rilievo</a:t>
            </a:r>
            <a:endParaRPr sz="2400"/>
          </a:p>
          <a:p>
            <a:pPr marL="731519" lvl="1" indent="-274319">
              <a:spcBef>
                <a:spcPts val="600"/>
              </a:spcBef>
              <a:buClr>
                <a:srgbClr val="60B5CC"/>
              </a:buClr>
              <a:buFont typeface="Wingdings"/>
              <a:defRPr sz="1800"/>
            </a:pPr>
            <a:r>
              <a:rPr sz="2800" b="1"/>
              <a:t>Interventi sulla struttura</a:t>
            </a:r>
            <a:endParaRPr sz="2800"/>
          </a:p>
          <a:p>
            <a:pPr marL="731519" lvl="1" indent="-274319">
              <a:spcBef>
                <a:spcPts val="600"/>
              </a:spcBef>
              <a:buClr>
                <a:srgbClr val="60B5CC"/>
              </a:buClr>
              <a:buFont typeface="Wingdings"/>
              <a:defRPr sz="1800"/>
            </a:pPr>
            <a:r>
              <a:rPr sz="2800" b="1"/>
              <a:t>Modifica delle consegne; riformulazione degli esercizi</a:t>
            </a:r>
          </a:p>
        </p:txBody>
      </p:sp>
    </p:spTree>
  </p:cSld>
  <p:clrMapOvr>
    <a:masterClrMapping/>
  </p:clrMapOvr>
  <p:transition spd="med"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Shape 185"/>
          <p:cNvSpPr>
            <a:spLocks noGrp="1"/>
          </p:cNvSpPr>
          <p:nvPr>
            <p:ph type="title"/>
          </p:nvPr>
        </p:nvSpPr>
        <p:spPr>
          <a:xfrm>
            <a:off x="457200" y="155447"/>
            <a:ext cx="8229600" cy="1252729"/>
          </a:xfrm>
          <a:prstGeom prst="rect">
            <a:avLst/>
          </a:prstGeom>
        </p:spPr>
        <p:txBody>
          <a:bodyPr/>
          <a:lstStyle>
            <a:lvl1pPr defTabSz="877823">
              <a:defRPr sz="3839"/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3839" b="1">
                <a:solidFill>
                  <a:srgbClr val="F0AD00"/>
                </a:solidFill>
              </a:rPr>
              <a:t>Attività per la tua documentazione	</a:t>
            </a:r>
          </a:p>
        </p:txBody>
      </p:sp>
      <p:sp>
        <p:nvSpPr>
          <p:cNvPr id="186" name="Shape 186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10"/>
          </a:xfrm>
          <a:prstGeom prst="rect">
            <a:avLst/>
          </a:prstGeom>
        </p:spPr>
        <p:txBody>
          <a:bodyPr/>
          <a:lstStyle/>
          <a:p>
            <a:pPr marL="0" lvl="0" indent="118871">
              <a:lnSpc>
                <a:spcPct val="90000"/>
              </a:lnSpc>
              <a:buSzTx/>
              <a:buNone/>
              <a:defRPr sz="1800"/>
            </a:pPr>
            <a:r>
              <a:rPr sz="3200" b="1"/>
              <a:t>1.Cerca su Google, scarica e tesaurizza:</a:t>
            </a:r>
          </a:p>
          <a:p>
            <a:pPr lvl="0">
              <a:lnSpc>
                <a:spcPct val="90000"/>
              </a:lnSpc>
              <a:defRPr sz="1800"/>
            </a:pPr>
            <a:r>
              <a:rPr sz="3200" b="1" i="1"/>
              <a:t>Multimedialità o multimodalità? Patrizia Lotti</a:t>
            </a:r>
            <a:endParaRPr sz="3200" b="1"/>
          </a:p>
          <a:p>
            <a:pPr lvl="0">
              <a:lnSpc>
                <a:spcPct val="90000"/>
              </a:lnSpc>
              <a:defRPr sz="1800"/>
            </a:pPr>
            <a:r>
              <a:rPr sz="3200" b="1" i="1"/>
              <a:t>Tecnologie educative per educazione nuove prospettive partecipazione</a:t>
            </a:r>
          </a:p>
          <a:p>
            <a:pPr lvl="0">
              <a:lnSpc>
                <a:spcPct val="90000"/>
              </a:lnSpc>
              <a:defRPr sz="1800"/>
            </a:pPr>
            <a:r>
              <a:rPr sz="3200" b="1" i="1"/>
              <a:t>Nuove tecnologie e qualità dell’integrazione scolastica PON</a:t>
            </a:r>
          </a:p>
          <a:p>
            <a:pPr marL="0" lvl="0" indent="118871">
              <a:lnSpc>
                <a:spcPct val="90000"/>
              </a:lnSpc>
              <a:buSzTx/>
              <a:buNone/>
              <a:defRPr sz="1800"/>
            </a:pPr>
            <a:endParaRPr sz="3200" b="1" i="1"/>
          </a:p>
          <a:p>
            <a:pPr marL="0" lvl="0" indent="118871">
              <a:lnSpc>
                <a:spcPct val="90000"/>
              </a:lnSpc>
              <a:buSzTx/>
              <a:buNone/>
              <a:defRPr sz="1800"/>
            </a:pPr>
            <a:r>
              <a:rPr sz="3200" b="1"/>
              <a:t>2.Raggiungi il testo della </a:t>
            </a:r>
            <a:r>
              <a:rPr sz="3200" b="1" i="1"/>
              <a:t>legge 3 aprile 2001 n.138</a:t>
            </a:r>
          </a:p>
        </p:txBody>
      </p:sp>
    </p:spTree>
  </p:cSld>
  <p:clrMapOvr>
    <a:masterClrMapping/>
  </p:clrMapOvr>
  <p:transition spd="med"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Shape 185"/>
          <p:cNvSpPr>
            <a:spLocks noGrp="1"/>
          </p:cNvSpPr>
          <p:nvPr>
            <p:ph type="title"/>
          </p:nvPr>
        </p:nvSpPr>
        <p:spPr>
          <a:xfrm>
            <a:off x="457200" y="155447"/>
            <a:ext cx="8229600" cy="1252729"/>
          </a:xfrm>
          <a:prstGeom prst="rect">
            <a:avLst/>
          </a:prstGeom>
        </p:spPr>
        <p:txBody>
          <a:bodyPr>
            <a:normAutofit/>
          </a:bodyPr>
          <a:lstStyle>
            <a:lvl1pPr defTabSz="877823">
              <a:defRPr sz="3839"/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lang="it-IT" sz="3839" b="1" dirty="0" smtClean="0">
                <a:solidFill>
                  <a:srgbClr val="F0AD00"/>
                </a:solidFill>
              </a:rPr>
              <a:t>In sintesi</a:t>
            </a:r>
            <a:r>
              <a:rPr sz="3839" b="1" dirty="0">
                <a:solidFill>
                  <a:srgbClr val="F0AD00"/>
                </a:solidFill>
              </a:rPr>
              <a:t>	</a:t>
            </a:r>
          </a:p>
        </p:txBody>
      </p:sp>
      <p:sp>
        <p:nvSpPr>
          <p:cNvPr id="186" name="Shape 186"/>
          <p:cNvSpPr>
            <a:spLocks noGrp="1"/>
          </p:cNvSpPr>
          <p:nvPr>
            <p:ph type="body" idx="1"/>
          </p:nvPr>
        </p:nvSpPr>
        <p:spPr>
          <a:xfrm>
            <a:off x="0" y="1486220"/>
            <a:ext cx="9213801" cy="537178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>
              <a:lnSpc>
                <a:spcPct val="90000"/>
              </a:lnSpc>
              <a:buSzTx/>
              <a:buNone/>
              <a:defRPr sz="1800"/>
            </a:pPr>
            <a:r>
              <a:rPr lang="it-IT" sz="3400" b="1" i="1" dirty="0" smtClean="0"/>
              <a:t>Attività</a:t>
            </a:r>
            <a:r>
              <a:rPr lang="it-IT" sz="2800" b="1" i="1" dirty="0" smtClean="0"/>
              <a:t>. </a:t>
            </a:r>
          </a:p>
          <a:p>
            <a:pPr marL="0" indent="0">
              <a:lnSpc>
                <a:spcPct val="90000"/>
              </a:lnSpc>
              <a:buSzTx/>
              <a:buNone/>
              <a:defRPr sz="1800"/>
            </a:pPr>
            <a:endParaRPr lang="it-IT" sz="3400" b="1" dirty="0"/>
          </a:p>
          <a:p>
            <a:pPr marL="0" indent="0">
              <a:lnSpc>
                <a:spcPct val="90000"/>
              </a:lnSpc>
              <a:buSzTx/>
              <a:buNone/>
              <a:defRPr sz="1800"/>
            </a:pPr>
            <a:r>
              <a:rPr lang="it-IT" sz="3400" b="1" dirty="0" smtClean="0"/>
              <a:t>Esplora la voce </a:t>
            </a:r>
            <a:r>
              <a:rPr lang="it-IT" sz="3400" b="1" dirty="0" smtClean="0">
                <a:hlinkClick r:id="rId2"/>
              </a:rPr>
              <a:t>Disabilità visiva – cecità  </a:t>
            </a:r>
            <a:endParaRPr lang="it-IT" sz="3400" b="1" dirty="0" smtClean="0"/>
          </a:p>
          <a:p>
            <a:pPr marL="0" indent="0">
              <a:lnSpc>
                <a:spcPct val="90000"/>
              </a:lnSpc>
              <a:buSzTx/>
              <a:buNone/>
              <a:defRPr sz="1800"/>
            </a:pPr>
            <a:endParaRPr lang="it-IT" sz="3400" b="1" dirty="0"/>
          </a:p>
          <a:p>
            <a:pPr marL="0" indent="0">
              <a:lnSpc>
                <a:spcPct val="90000"/>
              </a:lnSpc>
              <a:buSzTx/>
              <a:buNone/>
              <a:defRPr sz="1800"/>
            </a:pPr>
            <a:r>
              <a:rPr lang="it-IT" sz="3400" b="1" dirty="0" smtClean="0"/>
              <a:t>e la voce </a:t>
            </a:r>
            <a:r>
              <a:rPr lang="it-IT" sz="3400" b="1" dirty="0" smtClean="0">
                <a:hlinkClick r:id="rId3"/>
              </a:rPr>
              <a:t>Disabilità visiva – </a:t>
            </a:r>
            <a:r>
              <a:rPr lang="it-IT" sz="3400" b="1" dirty="0" err="1" smtClean="0">
                <a:hlinkClick r:id="rId3"/>
              </a:rPr>
              <a:t>ipovisione</a:t>
            </a:r>
            <a:endParaRPr lang="it-IT" sz="3400" b="1" dirty="0"/>
          </a:p>
          <a:p>
            <a:pPr marL="0" indent="0">
              <a:lnSpc>
                <a:spcPct val="90000"/>
              </a:lnSpc>
              <a:buSzTx/>
              <a:buNone/>
              <a:defRPr sz="1800"/>
            </a:pPr>
            <a:endParaRPr lang="it-IT" sz="3400" b="1" dirty="0" smtClean="0"/>
          </a:p>
          <a:p>
            <a:pPr marL="0" indent="0">
              <a:lnSpc>
                <a:spcPct val="90000"/>
              </a:lnSpc>
              <a:buSzTx/>
              <a:buNone/>
              <a:defRPr sz="1800"/>
            </a:pPr>
            <a:r>
              <a:rPr lang="it-IT" sz="3400" b="1" dirty="0" smtClean="0"/>
              <a:t>di </a:t>
            </a:r>
            <a:r>
              <a:rPr lang="it-IT" sz="3400" b="1" dirty="0" err="1" smtClean="0"/>
              <a:t>Handitecno</a:t>
            </a:r>
            <a:r>
              <a:rPr lang="it-IT" sz="3400" b="1" dirty="0" smtClean="0"/>
              <a:t> di Indire </a:t>
            </a:r>
            <a:endParaRPr lang="it-IT" sz="3400" b="1" dirty="0"/>
          </a:p>
          <a:p>
            <a:pPr marL="0" indent="0">
              <a:lnSpc>
                <a:spcPct val="90000"/>
              </a:lnSpc>
              <a:buSzTx/>
              <a:buNone/>
              <a:defRPr sz="1800"/>
            </a:pPr>
            <a:endParaRPr lang="it-IT" sz="3400" b="1" dirty="0" smtClean="0"/>
          </a:p>
          <a:p>
            <a:pPr marL="0" indent="0">
              <a:lnSpc>
                <a:spcPct val="90000"/>
              </a:lnSpc>
              <a:buSzTx/>
              <a:buNone/>
              <a:defRPr sz="1800"/>
            </a:pPr>
            <a:endParaRPr lang="it-IT" sz="2600" b="1" i="1" dirty="0" smtClean="0"/>
          </a:p>
          <a:p>
            <a:pPr marL="0" indent="0">
              <a:lnSpc>
                <a:spcPct val="90000"/>
              </a:lnSpc>
              <a:buSzTx/>
              <a:buNone/>
              <a:defRPr sz="1800"/>
            </a:pPr>
            <a:endParaRPr lang="it-IT" sz="2600" b="1" i="1" dirty="0" smtClean="0"/>
          </a:p>
          <a:p>
            <a:pPr marL="0" indent="0">
              <a:lnSpc>
                <a:spcPct val="90000"/>
              </a:lnSpc>
              <a:buSzTx/>
              <a:buNone/>
              <a:defRPr sz="1800"/>
            </a:pPr>
            <a:endParaRPr sz="2600" b="1" i="1" dirty="0"/>
          </a:p>
        </p:txBody>
      </p:sp>
    </p:spTree>
    <p:extLst>
      <p:ext uri="{BB962C8B-B14F-4D97-AF65-F5344CB8AC3E}">
        <p14:creationId xmlns:p14="http://schemas.microsoft.com/office/powerpoint/2010/main" val="3110498825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Ausilio digitale - 1</a:t>
            </a:r>
            <a:endParaRPr lang="it-IT" i="1" dirty="0"/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635" y="1599244"/>
            <a:ext cx="6899659" cy="5191727"/>
          </a:xfrm>
          <a:prstGeom prst="rect">
            <a:avLst/>
          </a:prstGeom>
          <a:ln w="15875">
            <a:solidFill>
              <a:schemeClr val="tx1"/>
            </a:solidFill>
          </a:ln>
        </p:spPr>
      </p:pic>
      <p:sp>
        <p:nvSpPr>
          <p:cNvPr id="3" name="CasellaDiTesto 2"/>
          <p:cNvSpPr txBox="1"/>
          <p:nvPr/>
        </p:nvSpPr>
        <p:spPr>
          <a:xfrm>
            <a:off x="7396713" y="1408176"/>
            <a:ext cx="1747287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i="1" dirty="0" smtClean="0"/>
              <a:t>Attività:</a:t>
            </a:r>
          </a:p>
          <a:p>
            <a:r>
              <a:rPr lang="it-IT" sz="2000" b="1" i="1" dirty="0" smtClean="0"/>
              <a:t>1.Inserisci su Google le parole chiave ausili informatici e esplora i siti proposti</a:t>
            </a:r>
            <a:r>
              <a:rPr lang="it-IT" sz="2000" i="1" dirty="0" smtClean="0"/>
              <a:t>.</a:t>
            </a:r>
          </a:p>
          <a:p>
            <a:r>
              <a:rPr lang="it-IT" sz="2000" b="1" i="1" dirty="0" smtClean="0"/>
              <a:t>Che cosa rilevi?</a:t>
            </a:r>
          </a:p>
          <a:p>
            <a:r>
              <a:rPr lang="it-IT" sz="2000" b="1" i="1" dirty="0" smtClean="0"/>
              <a:t>2. Ora aggiungi alle precedenti la parola nomenclatore. Che cosa rilevi?</a:t>
            </a:r>
            <a:endParaRPr lang="it-IT" sz="2000" b="1" i="1" dirty="0"/>
          </a:p>
        </p:txBody>
      </p:sp>
    </p:spTree>
    <p:extLst>
      <p:ext uri="{BB962C8B-B14F-4D97-AF65-F5344CB8AC3E}">
        <p14:creationId xmlns:p14="http://schemas.microsoft.com/office/powerpoint/2010/main" val="2006811972"/>
      </p:ext>
    </p:extLst>
  </p:cSld>
  <p:clrMapOvr>
    <a:masterClrMapping/>
  </p:clrMapOvr>
  <p:transition spd="med"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Shape 188"/>
          <p:cNvSpPr>
            <a:spLocks noGrp="1"/>
          </p:cNvSpPr>
          <p:nvPr>
            <p:ph type="title"/>
          </p:nvPr>
        </p:nvSpPr>
        <p:spPr>
          <a:xfrm>
            <a:off x="685800" y="3355847"/>
            <a:ext cx="8077200" cy="1673352"/>
          </a:xfrm>
          <a:prstGeom prst="rect">
            <a:avLst/>
          </a:prstGeom>
        </p:spPr>
        <p:txBody>
          <a:bodyPr/>
          <a:lstStyle/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4700" b="1">
                <a:solidFill>
                  <a:srgbClr val="F0AD00"/>
                </a:solidFill>
              </a:rPr>
              <a:t>Tecnologie per la disabilità uditiva</a:t>
            </a:r>
          </a:p>
        </p:txBody>
      </p:sp>
      <p:sp>
        <p:nvSpPr>
          <p:cNvPr id="189" name="Shape 189"/>
          <p:cNvSpPr>
            <a:spLocks noGrp="1"/>
          </p:cNvSpPr>
          <p:nvPr>
            <p:ph type="body" idx="1"/>
          </p:nvPr>
        </p:nvSpPr>
        <p:spPr>
          <a:xfrm>
            <a:off x="302806" y="5225670"/>
            <a:ext cx="7961818" cy="1043925"/>
          </a:xfrm>
          <a:prstGeom prst="rect">
            <a:avLst/>
          </a:prstGeom>
        </p:spPr>
        <p:txBody>
          <a:bodyPr/>
          <a:lstStyle/>
          <a:p>
            <a:pPr lvl="0">
              <a:defRPr sz="2400" b="1"/>
            </a:pPr>
            <a:endParaRPr/>
          </a:p>
        </p:txBody>
      </p:sp>
    </p:spTree>
  </p:cSld>
  <p:clrMapOvr>
    <a:masterClrMapping/>
  </p:clrMapOvr>
  <p:transition spd="med"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Shape 185"/>
          <p:cNvSpPr>
            <a:spLocks noGrp="1"/>
          </p:cNvSpPr>
          <p:nvPr>
            <p:ph type="title"/>
          </p:nvPr>
        </p:nvSpPr>
        <p:spPr>
          <a:xfrm>
            <a:off x="457200" y="155447"/>
            <a:ext cx="8229600" cy="1252729"/>
          </a:xfrm>
          <a:prstGeom prst="rect">
            <a:avLst/>
          </a:prstGeom>
        </p:spPr>
        <p:txBody>
          <a:bodyPr/>
          <a:lstStyle>
            <a:lvl1pPr defTabSz="877823">
              <a:defRPr sz="3839"/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lang="it-IT" sz="3839" b="1" dirty="0" smtClean="0">
                <a:solidFill>
                  <a:srgbClr val="F0AD00"/>
                </a:solidFill>
              </a:rPr>
              <a:t>Difficoltà (schema semplificato)</a:t>
            </a:r>
            <a:r>
              <a:rPr sz="3839" b="1" dirty="0">
                <a:solidFill>
                  <a:srgbClr val="F0AD00"/>
                </a:solidFill>
              </a:rPr>
              <a:t>	</a:t>
            </a:r>
          </a:p>
        </p:txBody>
      </p:sp>
      <p:sp>
        <p:nvSpPr>
          <p:cNvPr id="186" name="Shape 186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1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457200" indent="-457200">
              <a:lnSpc>
                <a:spcPct val="90000"/>
              </a:lnSpc>
              <a:buSzTx/>
              <a:defRPr sz="1800"/>
            </a:pPr>
            <a:r>
              <a:rPr lang="it-IT" sz="4400" b="1" dirty="0" smtClean="0"/>
              <a:t>Comunicazione con l’ambiente</a:t>
            </a:r>
          </a:p>
          <a:p>
            <a:pPr marL="457200" indent="-457200">
              <a:lnSpc>
                <a:spcPct val="90000"/>
              </a:lnSpc>
              <a:buSzTx/>
              <a:defRPr sz="1800"/>
            </a:pPr>
            <a:endParaRPr lang="it-IT" sz="4400" b="1" dirty="0" smtClean="0"/>
          </a:p>
          <a:p>
            <a:pPr marL="457200" indent="-457200">
              <a:lnSpc>
                <a:spcPct val="90000"/>
              </a:lnSpc>
              <a:buSzTx/>
              <a:defRPr sz="1800"/>
            </a:pPr>
            <a:r>
              <a:rPr lang="it-IT" sz="4400" b="1" dirty="0" smtClean="0"/>
              <a:t>Impedimenti nei processi di apprendimento scolastico</a:t>
            </a:r>
            <a:endParaRPr sz="4400" b="1" dirty="0"/>
          </a:p>
        </p:txBody>
      </p:sp>
    </p:spTree>
    <p:extLst>
      <p:ext uri="{BB962C8B-B14F-4D97-AF65-F5344CB8AC3E}">
        <p14:creationId xmlns:p14="http://schemas.microsoft.com/office/powerpoint/2010/main" val="1051841152"/>
      </p:ext>
    </p:extLst>
  </p:cSld>
  <p:clrMapOvr>
    <a:masterClrMapping/>
  </p:clrMapOvr>
  <p:transition spd="med"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Shape 185"/>
          <p:cNvSpPr>
            <a:spLocks noGrp="1"/>
          </p:cNvSpPr>
          <p:nvPr>
            <p:ph type="title"/>
          </p:nvPr>
        </p:nvSpPr>
        <p:spPr>
          <a:xfrm>
            <a:off x="457200" y="155447"/>
            <a:ext cx="8229600" cy="1252729"/>
          </a:xfrm>
          <a:prstGeom prst="rect">
            <a:avLst/>
          </a:prstGeom>
        </p:spPr>
        <p:txBody>
          <a:bodyPr>
            <a:normAutofit fontScale="90000"/>
          </a:bodyPr>
          <a:lstStyle>
            <a:lvl1pPr defTabSz="877823">
              <a:defRPr sz="3839"/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lang="it-IT" sz="3839" b="1" dirty="0" smtClean="0">
                <a:solidFill>
                  <a:srgbClr val="F0AD00"/>
                </a:solidFill>
              </a:rPr>
              <a:t>Difficoltà di comunicazione con l’ambiente</a:t>
            </a:r>
            <a:r>
              <a:rPr sz="3839" b="1" dirty="0">
                <a:solidFill>
                  <a:srgbClr val="F0AD00"/>
                </a:solidFill>
              </a:rPr>
              <a:t>	</a:t>
            </a:r>
          </a:p>
        </p:txBody>
      </p:sp>
      <p:sp>
        <p:nvSpPr>
          <p:cNvPr id="186" name="Shape 186"/>
          <p:cNvSpPr>
            <a:spLocks noGrp="1"/>
          </p:cNvSpPr>
          <p:nvPr>
            <p:ph type="body" idx="1"/>
          </p:nvPr>
        </p:nvSpPr>
        <p:spPr>
          <a:xfrm>
            <a:off x="0" y="1486220"/>
            <a:ext cx="9213801" cy="537178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>
              <a:lnSpc>
                <a:spcPct val="90000"/>
              </a:lnSpc>
              <a:buSzTx/>
              <a:buNone/>
              <a:defRPr sz="1800"/>
            </a:pPr>
            <a:r>
              <a:rPr lang="it-IT" sz="2800" b="1" i="1" dirty="0" smtClean="0"/>
              <a:t>Attività. Fai una serie di ricerche su Internet sulle seguenti tematiche:</a:t>
            </a:r>
          </a:p>
          <a:p>
            <a:pPr marL="457200" indent="-457200">
              <a:lnSpc>
                <a:spcPct val="90000"/>
              </a:lnSpc>
              <a:buSzTx/>
              <a:defRPr sz="1800"/>
            </a:pPr>
            <a:r>
              <a:rPr lang="it-IT" sz="2800" b="1" dirty="0" smtClean="0"/>
              <a:t>Lingua italiana dei segni (LIS) e lingua italiana verbale (LIV)</a:t>
            </a:r>
          </a:p>
          <a:p>
            <a:pPr marL="457200" indent="-457200">
              <a:lnSpc>
                <a:spcPct val="90000"/>
              </a:lnSpc>
              <a:buSzTx/>
              <a:defRPr sz="1800"/>
            </a:pPr>
            <a:r>
              <a:rPr lang="it-IT" sz="2800" b="1" dirty="0" err="1" smtClean="0"/>
              <a:t>Visema</a:t>
            </a:r>
            <a:r>
              <a:rPr lang="it-IT" sz="2800" b="1" dirty="0" smtClean="0"/>
              <a:t> linguistico</a:t>
            </a:r>
          </a:p>
          <a:p>
            <a:pPr marL="457200" indent="-457200">
              <a:lnSpc>
                <a:spcPct val="90000"/>
              </a:lnSpc>
              <a:buSzTx/>
              <a:defRPr sz="1800"/>
            </a:pPr>
            <a:r>
              <a:rPr lang="it-IT" sz="2800" b="1" dirty="0" smtClean="0"/>
              <a:t>Approccio </a:t>
            </a:r>
            <a:r>
              <a:rPr lang="it-IT" sz="2800" b="1" dirty="0" err="1" smtClean="0"/>
              <a:t>oralista</a:t>
            </a:r>
            <a:endParaRPr lang="it-IT" sz="2800" b="1" dirty="0" smtClean="0"/>
          </a:p>
          <a:p>
            <a:pPr marL="457200" indent="-457200">
              <a:lnSpc>
                <a:spcPct val="90000"/>
              </a:lnSpc>
              <a:buSzTx/>
              <a:defRPr sz="1800"/>
            </a:pPr>
            <a:r>
              <a:rPr lang="it-IT" sz="2800" b="1" dirty="0" smtClean="0"/>
              <a:t>Approccio </a:t>
            </a:r>
            <a:r>
              <a:rPr lang="it-IT" sz="2800" b="1" dirty="0" err="1" smtClean="0"/>
              <a:t>bilinguista</a:t>
            </a:r>
            <a:endParaRPr lang="it-IT" sz="2800" b="1" dirty="0" smtClean="0"/>
          </a:p>
          <a:p>
            <a:pPr marL="457200" indent="-457200">
              <a:lnSpc>
                <a:spcPct val="90000"/>
              </a:lnSpc>
              <a:buSzTx/>
              <a:defRPr sz="1800"/>
            </a:pPr>
            <a:r>
              <a:rPr lang="it-IT" sz="2800" b="1" dirty="0" smtClean="0"/>
              <a:t>Dattilologia Fonologica Bimanuale</a:t>
            </a:r>
          </a:p>
          <a:p>
            <a:pPr marL="457200" indent="-457200">
              <a:lnSpc>
                <a:spcPct val="90000"/>
              </a:lnSpc>
              <a:buSzTx/>
              <a:defRPr sz="1800"/>
            </a:pPr>
            <a:r>
              <a:rPr lang="it-IT" sz="2800" b="1" dirty="0" err="1" smtClean="0"/>
              <a:t>Logogenia</a:t>
            </a:r>
            <a:endParaRPr lang="it-IT" sz="2800" b="1" dirty="0" smtClean="0"/>
          </a:p>
          <a:p>
            <a:pPr marL="457200" indent="-457200">
              <a:lnSpc>
                <a:spcPct val="90000"/>
              </a:lnSpc>
              <a:buSzTx/>
              <a:defRPr sz="1800"/>
            </a:pPr>
            <a:r>
              <a:rPr lang="it-IT" sz="2800" b="1" dirty="0" smtClean="0"/>
              <a:t>Italiano Segnato (IS)</a:t>
            </a:r>
          </a:p>
          <a:p>
            <a:pPr marL="457200" indent="-457200">
              <a:lnSpc>
                <a:spcPct val="90000"/>
              </a:lnSpc>
              <a:buSzTx/>
              <a:defRPr sz="1800"/>
            </a:pPr>
            <a:r>
              <a:rPr lang="it-IT" sz="2800" b="1" dirty="0" smtClean="0"/>
              <a:t>Italiano Segnato Esatto (ISE)</a:t>
            </a:r>
          </a:p>
          <a:p>
            <a:pPr marL="0" indent="0">
              <a:lnSpc>
                <a:spcPct val="90000"/>
              </a:lnSpc>
              <a:buSzTx/>
              <a:buNone/>
              <a:defRPr sz="1800"/>
            </a:pPr>
            <a:r>
              <a:rPr lang="it-IT" sz="2200" b="1" dirty="0" smtClean="0"/>
              <a:t>Arricchisci il tuo dossier, in particolare con indicazioni sui </a:t>
            </a:r>
            <a:r>
              <a:rPr lang="it-IT" sz="2200" b="1" dirty="0" err="1" smtClean="0"/>
              <a:t>video.</a:t>
            </a:r>
            <a:r>
              <a:rPr lang="it-IT" sz="2200" b="1" i="1" dirty="0" err="1" smtClean="0"/>
              <a:t>Considera</a:t>
            </a:r>
            <a:r>
              <a:rPr lang="it-IT" sz="2200" b="1" i="1" dirty="0" smtClean="0"/>
              <a:t> che nella secondaria di secondo grado la risorsa naturale e il canale comunicativo in uso saranno già stati definiti e consolidati.</a:t>
            </a:r>
            <a:endParaRPr sz="2200" b="1" i="1" dirty="0"/>
          </a:p>
        </p:txBody>
      </p:sp>
    </p:spTree>
    <p:extLst>
      <p:ext uri="{BB962C8B-B14F-4D97-AF65-F5344CB8AC3E}">
        <p14:creationId xmlns:p14="http://schemas.microsoft.com/office/powerpoint/2010/main" val="1450735927"/>
      </p:ext>
    </p:extLst>
  </p:cSld>
  <p:clrMapOvr>
    <a:masterClrMapping/>
  </p:clrMapOvr>
  <p:transition spd="med"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Shape 185"/>
          <p:cNvSpPr>
            <a:spLocks noGrp="1"/>
          </p:cNvSpPr>
          <p:nvPr>
            <p:ph type="title"/>
          </p:nvPr>
        </p:nvSpPr>
        <p:spPr>
          <a:xfrm>
            <a:off x="457200" y="155447"/>
            <a:ext cx="8229600" cy="1252729"/>
          </a:xfrm>
          <a:prstGeom prst="rect">
            <a:avLst/>
          </a:prstGeom>
        </p:spPr>
        <p:txBody>
          <a:bodyPr>
            <a:normAutofit/>
          </a:bodyPr>
          <a:lstStyle>
            <a:lvl1pPr defTabSz="877823">
              <a:defRPr sz="3839"/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lang="it-IT" sz="3839" b="1" dirty="0" smtClean="0">
                <a:solidFill>
                  <a:srgbClr val="F0AD00"/>
                </a:solidFill>
              </a:rPr>
              <a:t>Accesso al computer</a:t>
            </a:r>
            <a:r>
              <a:rPr sz="3839" b="1" dirty="0">
                <a:solidFill>
                  <a:srgbClr val="F0AD00"/>
                </a:solidFill>
              </a:rPr>
              <a:t>	</a:t>
            </a:r>
          </a:p>
        </p:txBody>
      </p:sp>
      <p:sp>
        <p:nvSpPr>
          <p:cNvPr id="186" name="Shape 186"/>
          <p:cNvSpPr>
            <a:spLocks noGrp="1"/>
          </p:cNvSpPr>
          <p:nvPr>
            <p:ph type="body" idx="1"/>
          </p:nvPr>
        </p:nvSpPr>
        <p:spPr>
          <a:xfrm>
            <a:off x="0" y="1486220"/>
            <a:ext cx="9213801" cy="537178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>
              <a:lnSpc>
                <a:spcPct val="90000"/>
              </a:lnSpc>
              <a:buSzTx/>
              <a:buNone/>
              <a:defRPr sz="1800"/>
            </a:pPr>
            <a:r>
              <a:rPr lang="it-IT" sz="3400" b="1" i="1" dirty="0" smtClean="0"/>
              <a:t>Attività</a:t>
            </a:r>
            <a:r>
              <a:rPr lang="it-IT" sz="2800" b="1" i="1" dirty="0" smtClean="0"/>
              <a:t>. </a:t>
            </a:r>
          </a:p>
          <a:p>
            <a:pPr marL="0" indent="0">
              <a:lnSpc>
                <a:spcPct val="90000"/>
              </a:lnSpc>
              <a:buSzTx/>
              <a:buNone/>
              <a:defRPr sz="1800"/>
            </a:pPr>
            <a:endParaRPr lang="it-IT" sz="3400" b="1" dirty="0"/>
          </a:p>
          <a:p>
            <a:pPr marL="0" indent="0">
              <a:lnSpc>
                <a:spcPct val="90000"/>
              </a:lnSpc>
              <a:buSzTx/>
              <a:buNone/>
              <a:defRPr sz="1800"/>
            </a:pPr>
            <a:r>
              <a:rPr lang="it-IT" sz="3400" b="1" dirty="0" smtClean="0"/>
              <a:t>Modifica le impostazioni di accessibilità del sistema operativo in uso in modo da:</a:t>
            </a:r>
          </a:p>
          <a:p>
            <a:pPr marL="0" indent="0">
              <a:lnSpc>
                <a:spcPct val="90000"/>
              </a:lnSpc>
              <a:buSzTx/>
              <a:buNone/>
              <a:defRPr sz="1800"/>
            </a:pPr>
            <a:endParaRPr lang="it-IT" sz="3400" b="1" dirty="0"/>
          </a:p>
          <a:p>
            <a:pPr marL="457200" indent="-457200">
              <a:lnSpc>
                <a:spcPct val="90000"/>
              </a:lnSpc>
              <a:buSzTx/>
              <a:defRPr sz="1800"/>
            </a:pPr>
            <a:r>
              <a:rPr lang="it-IT" sz="3400" b="1" dirty="0" smtClean="0"/>
              <a:t>Attivare </a:t>
            </a:r>
            <a:r>
              <a:rPr lang="it-IT" sz="3400" b="1" dirty="0"/>
              <a:t>le </a:t>
            </a:r>
            <a:r>
              <a:rPr lang="it-IT" sz="3400" b="1" i="1" dirty="0"/>
              <a:t>notifiche visuali </a:t>
            </a:r>
            <a:r>
              <a:rPr lang="it-IT" sz="3400" b="1" dirty="0"/>
              <a:t>per segnali sonori emessi dal sistema</a:t>
            </a:r>
            <a:r>
              <a:rPr lang="it-IT" sz="3400" b="1" dirty="0" smtClean="0"/>
              <a:t>;</a:t>
            </a:r>
          </a:p>
          <a:p>
            <a:pPr marL="457200" indent="-457200">
              <a:lnSpc>
                <a:spcPct val="90000"/>
              </a:lnSpc>
              <a:buSzTx/>
              <a:defRPr sz="1800"/>
            </a:pPr>
            <a:r>
              <a:rPr lang="it-IT" sz="3400" b="1" dirty="0" smtClean="0"/>
              <a:t>Utilizzare </a:t>
            </a:r>
            <a:r>
              <a:rPr lang="it-IT" sz="3400" i="1" dirty="0" smtClean="0"/>
              <a:t>alternative testuali o visuali </a:t>
            </a:r>
            <a:r>
              <a:rPr lang="it-IT" sz="3400" b="1" dirty="0" smtClean="0"/>
              <a:t>per i suoni;</a:t>
            </a:r>
          </a:p>
          <a:p>
            <a:pPr marL="457200" indent="-457200">
              <a:lnSpc>
                <a:spcPct val="90000"/>
              </a:lnSpc>
              <a:buSzTx/>
              <a:defRPr sz="1800"/>
            </a:pPr>
            <a:r>
              <a:rPr lang="it-IT" sz="3400" b="1" dirty="0" smtClean="0"/>
              <a:t>Attivare </a:t>
            </a:r>
            <a:r>
              <a:rPr lang="it-IT" sz="3400" b="1" i="1" dirty="0" smtClean="0"/>
              <a:t>didascalie</a:t>
            </a:r>
            <a:r>
              <a:rPr lang="it-IT" sz="3400" b="1" dirty="0" smtClean="0"/>
              <a:t> per i dialoghi, che descrivono i messaggi acustici</a:t>
            </a:r>
          </a:p>
          <a:p>
            <a:pPr marL="0" indent="0">
              <a:lnSpc>
                <a:spcPct val="90000"/>
              </a:lnSpc>
              <a:buSzTx/>
              <a:buNone/>
              <a:defRPr sz="1800"/>
            </a:pPr>
            <a:endParaRPr lang="it-IT" sz="2600" b="1" i="1" dirty="0" smtClean="0"/>
          </a:p>
          <a:p>
            <a:pPr marL="0" indent="0">
              <a:lnSpc>
                <a:spcPct val="90000"/>
              </a:lnSpc>
              <a:buSzTx/>
              <a:buNone/>
              <a:defRPr sz="1800"/>
            </a:pPr>
            <a:endParaRPr lang="it-IT" sz="2600" b="1" i="1" dirty="0" smtClean="0"/>
          </a:p>
          <a:p>
            <a:pPr marL="0" indent="0">
              <a:lnSpc>
                <a:spcPct val="90000"/>
              </a:lnSpc>
              <a:buSzTx/>
              <a:buNone/>
              <a:defRPr sz="1800"/>
            </a:pPr>
            <a:endParaRPr sz="2600" b="1" i="1" dirty="0"/>
          </a:p>
        </p:txBody>
      </p:sp>
    </p:spTree>
    <p:extLst>
      <p:ext uri="{BB962C8B-B14F-4D97-AF65-F5344CB8AC3E}">
        <p14:creationId xmlns:p14="http://schemas.microsoft.com/office/powerpoint/2010/main" val="3578733597"/>
      </p:ext>
    </p:extLst>
  </p:cSld>
  <p:clrMapOvr>
    <a:masterClrMapping/>
  </p:clrMapOvr>
  <p:transition spd="med"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Shape 185"/>
          <p:cNvSpPr>
            <a:spLocks noGrp="1"/>
          </p:cNvSpPr>
          <p:nvPr>
            <p:ph type="title"/>
          </p:nvPr>
        </p:nvSpPr>
        <p:spPr>
          <a:xfrm>
            <a:off x="457200" y="155447"/>
            <a:ext cx="8229600" cy="1252729"/>
          </a:xfrm>
          <a:prstGeom prst="rect">
            <a:avLst/>
          </a:prstGeom>
        </p:spPr>
        <p:txBody>
          <a:bodyPr>
            <a:normAutofit/>
          </a:bodyPr>
          <a:lstStyle>
            <a:lvl1pPr defTabSz="877823">
              <a:defRPr sz="3839"/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lang="it-IT" sz="3839" b="1" dirty="0" smtClean="0">
                <a:solidFill>
                  <a:srgbClr val="F0AD00"/>
                </a:solidFill>
              </a:rPr>
              <a:t>Potenziamento della DFB</a:t>
            </a:r>
            <a:endParaRPr sz="3839" b="1" dirty="0">
              <a:solidFill>
                <a:srgbClr val="F0AD00"/>
              </a:solidFill>
            </a:endParaRPr>
          </a:p>
        </p:txBody>
      </p:sp>
      <p:sp>
        <p:nvSpPr>
          <p:cNvPr id="186" name="Shape 186"/>
          <p:cNvSpPr>
            <a:spLocks noGrp="1"/>
          </p:cNvSpPr>
          <p:nvPr>
            <p:ph type="body" idx="1"/>
          </p:nvPr>
        </p:nvSpPr>
        <p:spPr>
          <a:xfrm>
            <a:off x="0" y="1486220"/>
            <a:ext cx="9213801" cy="537178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>
              <a:lnSpc>
                <a:spcPct val="90000"/>
              </a:lnSpc>
              <a:buSzTx/>
              <a:buNone/>
              <a:defRPr sz="1800"/>
            </a:pPr>
            <a:r>
              <a:rPr lang="it-IT" sz="3400" b="1" i="1" dirty="0" smtClean="0"/>
              <a:t>Attività</a:t>
            </a:r>
            <a:r>
              <a:rPr lang="it-IT" sz="2800" b="1" i="1" dirty="0" smtClean="0"/>
              <a:t>. </a:t>
            </a:r>
          </a:p>
          <a:p>
            <a:pPr marL="0" indent="0">
              <a:lnSpc>
                <a:spcPct val="90000"/>
              </a:lnSpc>
              <a:buSzTx/>
              <a:buNone/>
              <a:defRPr sz="1800"/>
            </a:pPr>
            <a:r>
              <a:rPr lang="it-IT" sz="3400" b="1" dirty="0" smtClean="0"/>
              <a:t>Scarica il software multimodale DFB e </a:t>
            </a:r>
            <a:r>
              <a:rPr lang="it-IT" sz="3400" b="1" dirty="0"/>
              <a:t>le relative </a:t>
            </a:r>
            <a:r>
              <a:rPr lang="it-IT" sz="3400" b="1" dirty="0" smtClean="0"/>
              <a:t>guide da </a:t>
            </a:r>
            <a:r>
              <a:rPr lang="it-IT" sz="3400" b="1" dirty="0">
                <a:hlinkClick r:id="rId2"/>
              </a:rPr>
              <a:t>http://www.smaldonesalerno.it/index.php?option=com_content&amp;view=article&amp;id=28&amp;Itemid=</a:t>
            </a:r>
            <a:r>
              <a:rPr lang="it-IT" sz="3400" b="1" dirty="0" smtClean="0">
                <a:hlinkClick r:id="rId2"/>
              </a:rPr>
              <a:t>128</a:t>
            </a:r>
            <a:endParaRPr lang="it-IT" sz="3400" b="1" dirty="0" smtClean="0"/>
          </a:p>
          <a:p>
            <a:pPr marL="0" indent="0">
              <a:lnSpc>
                <a:spcPct val="90000"/>
              </a:lnSpc>
              <a:buSzTx/>
              <a:buNone/>
              <a:defRPr sz="1800"/>
            </a:pPr>
            <a:endParaRPr lang="it-IT" sz="3400" b="1" i="1" dirty="0"/>
          </a:p>
          <a:p>
            <a:pPr marL="0" indent="0">
              <a:lnSpc>
                <a:spcPct val="90000"/>
              </a:lnSpc>
              <a:buSzTx/>
              <a:buNone/>
              <a:defRPr sz="1800"/>
            </a:pPr>
            <a:r>
              <a:rPr lang="it-IT" sz="3400" b="1" i="1" dirty="0" smtClean="0"/>
              <a:t>Installa ed esplora il software. A quale problema della Dattilologia Fonologica Bimanuale risponde?</a:t>
            </a:r>
            <a:endParaRPr lang="it-IT" sz="2600" b="1" i="1" dirty="0" smtClean="0"/>
          </a:p>
          <a:p>
            <a:pPr marL="0" indent="0">
              <a:lnSpc>
                <a:spcPct val="90000"/>
              </a:lnSpc>
              <a:buSzTx/>
              <a:buNone/>
              <a:defRPr sz="1800"/>
            </a:pPr>
            <a:endParaRPr lang="it-IT" sz="2600" b="1" i="1" dirty="0" smtClean="0"/>
          </a:p>
          <a:p>
            <a:pPr marL="0" indent="0">
              <a:lnSpc>
                <a:spcPct val="90000"/>
              </a:lnSpc>
              <a:buSzTx/>
              <a:buNone/>
              <a:defRPr sz="1800"/>
            </a:pPr>
            <a:endParaRPr sz="2600" b="1" i="1" dirty="0"/>
          </a:p>
        </p:txBody>
      </p:sp>
    </p:spTree>
    <p:extLst>
      <p:ext uri="{BB962C8B-B14F-4D97-AF65-F5344CB8AC3E}">
        <p14:creationId xmlns:p14="http://schemas.microsoft.com/office/powerpoint/2010/main" val="2202917089"/>
      </p:ext>
    </p:extLst>
  </p:cSld>
  <p:clrMapOvr>
    <a:masterClrMapping/>
  </p:clrMapOvr>
  <p:transition spd="med"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Shape 185"/>
          <p:cNvSpPr>
            <a:spLocks noGrp="1"/>
          </p:cNvSpPr>
          <p:nvPr>
            <p:ph type="title"/>
          </p:nvPr>
        </p:nvSpPr>
        <p:spPr>
          <a:xfrm>
            <a:off x="457200" y="155447"/>
            <a:ext cx="8229600" cy="1252729"/>
          </a:xfrm>
          <a:prstGeom prst="rect">
            <a:avLst/>
          </a:prstGeom>
        </p:spPr>
        <p:txBody>
          <a:bodyPr>
            <a:normAutofit/>
          </a:bodyPr>
          <a:lstStyle>
            <a:lvl1pPr defTabSz="877823">
              <a:defRPr sz="3839"/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lang="it-IT" sz="3839" b="1" dirty="0" smtClean="0">
                <a:solidFill>
                  <a:srgbClr val="F0AD00"/>
                </a:solidFill>
              </a:rPr>
              <a:t>Sussidi per la traduzione della LIS</a:t>
            </a:r>
            <a:endParaRPr sz="3839" b="1" dirty="0">
              <a:solidFill>
                <a:srgbClr val="F0AD00"/>
              </a:solidFill>
            </a:endParaRPr>
          </a:p>
        </p:txBody>
      </p:sp>
      <p:sp>
        <p:nvSpPr>
          <p:cNvPr id="186" name="Shape 186"/>
          <p:cNvSpPr>
            <a:spLocks noGrp="1"/>
          </p:cNvSpPr>
          <p:nvPr>
            <p:ph type="body" idx="1"/>
          </p:nvPr>
        </p:nvSpPr>
        <p:spPr>
          <a:xfrm>
            <a:off x="0" y="1486220"/>
            <a:ext cx="9213801" cy="537178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>
              <a:lnSpc>
                <a:spcPct val="90000"/>
              </a:lnSpc>
              <a:buSzTx/>
              <a:buNone/>
              <a:defRPr sz="1800"/>
            </a:pPr>
            <a:r>
              <a:rPr lang="it-IT" sz="3400" b="1" i="1" dirty="0" smtClean="0"/>
              <a:t>Attività</a:t>
            </a:r>
            <a:r>
              <a:rPr lang="it-IT" sz="2800" b="1" i="1" dirty="0" smtClean="0"/>
              <a:t>. </a:t>
            </a:r>
          </a:p>
          <a:p>
            <a:pPr marL="0" indent="0">
              <a:lnSpc>
                <a:spcPct val="90000"/>
              </a:lnSpc>
              <a:buSzTx/>
              <a:buNone/>
              <a:defRPr sz="1800"/>
            </a:pPr>
            <a:r>
              <a:rPr lang="it-IT" sz="3400" b="1" dirty="0" smtClean="0"/>
              <a:t>Raggiungi il sito </a:t>
            </a:r>
            <a:r>
              <a:rPr lang="it-IT" sz="3400" b="1" dirty="0" smtClean="0">
                <a:hlinkClick r:id="rId2"/>
              </a:rPr>
              <a:t>Progetto Blue </a:t>
            </a:r>
            <a:r>
              <a:rPr lang="it-IT" sz="3400" b="1" dirty="0" err="1" smtClean="0">
                <a:hlinkClick r:id="rId2"/>
              </a:rPr>
              <a:t>Sign</a:t>
            </a:r>
            <a:r>
              <a:rPr lang="it-IT" sz="3400" b="1" dirty="0" smtClean="0">
                <a:hlinkClick r:id="rId2"/>
              </a:rPr>
              <a:t> </a:t>
            </a:r>
            <a:r>
              <a:rPr lang="it-IT" sz="3400" b="1" dirty="0" smtClean="0"/>
              <a:t>ed esploralo</a:t>
            </a:r>
          </a:p>
          <a:p>
            <a:pPr marL="0" indent="0">
              <a:lnSpc>
                <a:spcPct val="90000"/>
              </a:lnSpc>
              <a:buSzTx/>
              <a:buNone/>
              <a:defRPr sz="1800"/>
            </a:pPr>
            <a:endParaRPr lang="it-IT" sz="3400" b="1" i="1" dirty="0"/>
          </a:p>
          <a:p>
            <a:pPr marL="0" indent="0">
              <a:lnSpc>
                <a:spcPct val="90000"/>
              </a:lnSpc>
              <a:buSzTx/>
              <a:buNone/>
              <a:defRPr sz="1800"/>
            </a:pPr>
            <a:r>
              <a:rPr lang="it-IT" sz="3400" b="1" dirty="0" smtClean="0"/>
              <a:t>Quali sono gli obiettivi?</a:t>
            </a:r>
          </a:p>
          <a:p>
            <a:pPr marL="0" indent="0">
              <a:lnSpc>
                <a:spcPct val="90000"/>
              </a:lnSpc>
              <a:buSzTx/>
              <a:buNone/>
              <a:defRPr sz="1800"/>
            </a:pPr>
            <a:r>
              <a:rPr lang="it-IT" sz="3400" b="1" dirty="0" smtClean="0"/>
              <a:t>Quali gli strumenti descritti?</a:t>
            </a:r>
          </a:p>
          <a:p>
            <a:pPr marL="0" indent="0">
              <a:lnSpc>
                <a:spcPct val="90000"/>
              </a:lnSpc>
              <a:buSzTx/>
              <a:buNone/>
              <a:defRPr sz="1800"/>
            </a:pPr>
            <a:endParaRPr lang="it-IT" sz="3400" b="1" dirty="0"/>
          </a:p>
          <a:p>
            <a:pPr marL="0" indent="0">
              <a:lnSpc>
                <a:spcPct val="90000"/>
              </a:lnSpc>
              <a:buSzTx/>
              <a:buNone/>
              <a:defRPr sz="1800"/>
            </a:pPr>
            <a:r>
              <a:rPr lang="it-IT" sz="3400" b="1" dirty="0" smtClean="0"/>
              <a:t>Scarica, installa ed esplora il software</a:t>
            </a:r>
            <a:r>
              <a:rPr lang="it-IT" sz="3400" b="1" dirty="0" smtClean="0">
                <a:hlinkClick r:id="rId3"/>
              </a:rPr>
              <a:t> Blue Sign Translator</a:t>
            </a:r>
            <a:endParaRPr lang="it-IT" sz="3400" b="1" dirty="0" smtClean="0"/>
          </a:p>
          <a:p>
            <a:pPr marL="0" indent="0">
              <a:lnSpc>
                <a:spcPct val="90000"/>
              </a:lnSpc>
              <a:buSzTx/>
              <a:buNone/>
              <a:defRPr sz="1800"/>
            </a:pPr>
            <a:endParaRPr lang="it-IT" sz="3400" b="1" dirty="0"/>
          </a:p>
          <a:p>
            <a:pPr marL="0" indent="0">
              <a:lnSpc>
                <a:spcPct val="90000"/>
              </a:lnSpc>
              <a:buSzTx/>
              <a:buNone/>
              <a:defRPr sz="1800"/>
            </a:pPr>
            <a:r>
              <a:rPr lang="it-IT" sz="2800" b="1" dirty="0" smtClean="0"/>
              <a:t>A </a:t>
            </a:r>
            <a:r>
              <a:rPr lang="it-IT" sz="2800" b="1" dirty="0"/>
              <a:t>partire dal sito, imposta altre ricerche e arricchisci il tuo dossier</a:t>
            </a:r>
          </a:p>
          <a:p>
            <a:pPr marL="0" indent="0">
              <a:lnSpc>
                <a:spcPct val="90000"/>
              </a:lnSpc>
              <a:buSzTx/>
              <a:buNone/>
              <a:defRPr sz="1800"/>
            </a:pPr>
            <a:endParaRPr lang="it-IT" sz="2600" b="1" dirty="0" smtClean="0"/>
          </a:p>
          <a:p>
            <a:pPr marL="0" indent="0">
              <a:lnSpc>
                <a:spcPct val="90000"/>
              </a:lnSpc>
              <a:buSzTx/>
              <a:buNone/>
              <a:defRPr sz="1800"/>
            </a:pPr>
            <a:endParaRPr sz="2600" b="1" i="1" dirty="0"/>
          </a:p>
        </p:txBody>
      </p:sp>
    </p:spTree>
    <p:extLst>
      <p:ext uri="{BB962C8B-B14F-4D97-AF65-F5344CB8AC3E}">
        <p14:creationId xmlns:p14="http://schemas.microsoft.com/office/powerpoint/2010/main" val="2652312441"/>
      </p:ext>
    </p:extLst>
  </p:cSld>
  <p:clrMapOvr>
    <a:masterClrMapping/>
  </p:clrMapOvr>
  <p:transition spd="med"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Shape 185"/>
          <p:cNvSpPr>
            <a:spLocks noGrp="1"/>
          </p:cNvSpPr>
          <p:nvPr>
            <p:ph type="title"/>
          </p:nvPr>
        </p:nvSpPr>
        <p:spPr>
          <a:xfrm>
            <a:off x="457200" y="155447"/>
            <a:ext cx="8229600" cy="1252729"/>
          </a:xfrm>
          <a:prstGeom prst="rect">
            <a:avLst/>
          </a:prstGeom>
        </p:spPr>
        <p:txBody>
          <a:bodyPr>
            <a:normAutofit/>
          </a:bodyPr>
          <a:lstStyle>
            <a:lvl1pPr defTabSz="877823">
              <a:defRPr sz="3839"/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lang="it-IT" sz="3839" b="1" dirty="0" smtClean="0">
                <a:solidFill>
                  <a:srgbClr val="F0AD00"/>
                </a:solidFill>
              </a:rPr>
              <a:t>Sottotitolazione - 1</a:t>
            </a:r>
            <a:endParaRPr sz="3839" b="1" dirty="0">
              <a:solidFill>
                <a:srgbClr val="F0AD00"/>
              </a:solidFill>
            </a:endParaRPr>
          </a:p>
        </p:txBody>
      </p:sp>
      <p:sp>
        <p:nvSpPr>
          <p:cNvPr id="186" name="Shape 186"/>
          <p:cNvSpPr>
            <a:spLocks noGrp="1"/>
          </p:cNvSpPr>
          <p:nvPr>
            <p:ph type="body" idx="1"/>
          </p:nvPr>
        </p:nvSpPr>
        <p:spPr>
          <a:xfrm>
            <a:off x="0" y="1486220"/>
            <a:ext cx="9213801" cy="5371780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indent="-457200">
              <a:lnSpc>
                <a:spcPct val="90000"/>
              </a:lnSpc>
              <a:buSzTx/>
              <a:defRPr sz="1800"/>
            </a:pPr>
            <a:endParaRPr lang="it-IT" sz="2600" b="1" dirty="0" smtClean="0"/>
          </a:p>
          <a:p>
            <a:pPr marL="0" indent="0">
              <a:lnSpc>
                <a:spcPct val="90000"/>
              </a:lnSpc>
              <a:buSzTx/>
              <a:buNone/>
              <a:defRPr sz="1800"/>
            </a:pPr>
            <a:endParaRPr sz="4000" b="1" i="1" dirty="0"/>
          </a:p>
        </p:txBody>
      </p:sp>
      <p:pic>
        <p:nvPicPr>
          <p:cNvPr id="2" name="Immagine 1" descr="Schermata 2014-08-28 alle 15.32.14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3048" y="1662017"/>
            <a:ext cx="6162631" cy="4535065"/>
          </a:xfrm>
          <a:prstGeom prst="rect">
            <a:avLst/>
          </a:prstGeom>
        </p:spPr>
      </p:pic>
      <p:sp>
        <p:nvSpPr>
          <p:cNvPr id="3" name="CasellaDiTesto 2"/>
          <p:cNvSpPr txBox="1"/>
          <p:nvPr/>
        </p:nvSpPr>
        <p:spPr>
          <a:xfrm>
            <a:off x="1179872" y="6314389"/>
            <a:ext cx="6748059" cy="461663"/>
          </a:xfrm>
          <a:prstGeom prst="rect">
            <a:avLst/>
          </a:prstGeom>
          <a:noFill/>
          <a:ln w="12700" cap="flat">
            <a:solidFill>
              <a:schemeClr val="tx1"/>
            </a:solidFill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it-IT" sz="2400" b="1" dirty="0" smtClean="0">
                <a:solidFill>
                  <a:srgbClr val="000000"/>
                </a:solidFill>
              </a:rPr>
              <a:t>Attività di riscaldamento: raggiungi </a:t>
            </a:r>
            <a:r>
              <a:rPr lang="it-IT" sz="2400" b="1" dirty="0" smtClean="0">
                <a:solidFill>
                  <a:srgbClr val="000000"/>
                </a:solidFill>
                <a:hlinkClick r:id="rId3"/>
              </a:rPr>
              <a:t>questa risorsa </a:t>
            </a:r>
            <a:endParaRPr kumimoji="0" lang="it-IT" sz="24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sym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3323209685"/>
      </p:ext>
    </p:extLst>
  </p:cSld>
  <p:clrMapOvr>
    <a:masterClrMapping/>
  </p:clrMapOvr>
  <p:transition spd="med"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Shape 185"/>
          <p:cNvSpPr>
            <a:spLocks noGrp="1"/>
          </p:cNvSpPr>
          <p:nvPr>
            <p:ph type="title"/>
          </p:nvPr>
        </p:nvSpPr>
        <p:spPr>
          <a:xfrm>
            <a:off x="457200" y="155447"/>
            <a:ext cx="8229600" cy="1252729"/>
          </a:xfrm>
          <a:prstGeom prst="rect">
            <a:avLst/>
          </a:prstGeom>
        </p:spPr>
        <p:txBody>
          <a:bodyPr>
            <a:normAutofit/>
          </a:bodyPr>
          <a:lstStyle>
            <a:lvl1pPr defTabSz="877823">
              <a:defRPr sz="3839"/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lang="it-IT" sz="3839" b="1" dirty="0" smtClean="0">
                <a:solidFill>
                  <a:srgbClr val="F0AD00"/>
                </a:solidFill>
              </a:rPr>
              <a:t>Sottotitolazione  - 2</a:t>
            </a:r>
            <a:endParaRPr sz="3839" b="1" dirty="0">
              <a:solidFill>
                <a:srgbClr val="F0AD00"/>
              </a:solidFill>
            </a:endParaRPr>
          </a:p>
        </p:txBody>
      </p:sp>
      <p:sp>
        <p:nvSpPr>
          <p:cNvPr id="186" name="Shape 186"/>
          <p:cNvSpPr>
            <a:spLocks noGrp="1"/>
          </p:cNvSpPr>
          <p:nvPr>
            <p:ph type="body" idx="1"/>
          </p:nvPr>
        </p:nvSpPr>
        <p:spPr>
          <a:xfrm>
            <a:off x="0" y="1486220"/>
            <a:ext cx="9213801" cy="537178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>
              <a:lnSpc>
                <a:spcPct val="90000"/>
              </a:lnSpc>
              <a:buSzTx/>
              <a:buNone/>
              <a:defRPr sz="1800"/>
            </a:pPr>
            <a:r>
              <a:rPr lang="it-IT" sz="3400" b="1" i="1" dirty="0" smtClean="0"/>
              <a:t>Attività</a:t>
            </a:r>
            <a:r>
              <a:rPr lang="it-IT" sz="2800" b="1" i="1" dirty="0" smtClean="0"/>
              <a:t>. </a:t>
            </a:r>
            <a:endParaRPr lang="it-IT" sz="2600" b="1" dirty="0" smtClean="0"/>
          </a:p>
          <a:p>
            <a:pPr marL="457200" indent="-457200">
              <a:lnSpc>
                <a:spcPct val="90000"/>
              </a:lnSpc>
              <a:buSzTx/>
              <a:defRPr sz="1800"/>
            </a:pPr>
            <a:r>
              <a:rPr lang="it-IT" sz="2600" b="1" dirty="0" smtClean="0"/>
              <a:t>Raggiungi </a:t>
            </a:r>
            <a:r>
              <a:rPr lang="it-IT" sz="2600" b="1" dirty="0" smtClean="0">
                <a:hlinkClick r:id="rId2"/>
              </a:rPr>
              <a:t>Televideo </a:t>
            </a:r>
            <a:r>
              <a:rPr lang="it-IT" sz="2600" b="1" dirty="0" smtClean="0"/>
              <a:t>ed esploralo</a:t>
            </a:r>
          </a:p>
          <a:p>
            <a:pPr marL="457200" indent="-457200">
              <a:lnSpc>
                <a:spcPct val="90000"/>
              </a:lnSpc>
              <a:buSzTx/>
              <a:defRPr sz="1800"/>
            </a:pPr>
            <a:endParaRPr lang="it-IT" sz="2600" b="1" dirty="0" smtClean="0"/>
          </a:p>
          <a:p>
            <a:pPr marL="457200" indent="-457200">
              <a:lnSpc>
                <a:spcPct val="90000"/>
              </a:lnSpc>
              <a:buSzTx/>
              <a:defRPr sz="1800"/>
            </a:pPr>
            <a:r>
              <a:rPr lang="it-IT" sz="2600" b="1" dirty="0" smtClean="0"/>
              <a:t>Trova su Google libri l’anteprima del volume “Una didattica innovativa per l’apprendente sordo” e scorrila fino a trovare la parte sui sottotitoli</a:t>
            </a:r>
          </a:p>
          <a:p>
            <a:pPr marL="457200" indent="-457200">
              <a:lnSpc>
                <a:spcPct val="90000"/>
              </a:lnSpc>
              <a:buSzTx/>
              <a:defRPr sz="1800"/>
            </a:pPr>
            <a:endParaRPr lang="it-IT" sz="2600" b="1" dirty="0"/>
          </a:p>
          <a:p>
            <a:pPr marL="457200" indent="-457200">
              <a:lnSpc>
                <a:spcPct val="90000"/>
              </a:lnSpc>
              <a:buSzTx/>
              <a:defRPr sz="1800"/>
            </a:pPr>
            <a:r>
              <a:rPr lang="it-IT" sz="2600" b="1" dirty="0" smtClean="0"/>
              <a:t>Esplora il sito del </a:t>
            </a:r>
            <a:r>
              <a:rPr lang="it-IT" sz="2600" b="1" dirty="0" smtClean="0">
                <a:hlinkClick r:id="rId3"/>
              </a:rPr>
              <a:t>progetto VOICE</a:t>
            </a:r>
            <a:r>
              <a:rPr lang="it-IT" sz="2600" b="1" dirty="0" smtClean="0"/>
              <a:t> e quello di </a:t>
            </a:r>
            <a:r>
              <a:rPr lang="it-IT" sz="2600" b="1" dirty="0" smtClean="0">
                <a:hlinkClick r:id="rId4"/>
              </a:rPr>
              <a:t>Voice Meeting</a:t>
            </a:r>
            <a:endParaRPr lang="it-IT" sz="2600" b="1" dirty="0" smtClean="0"/>
          </a:p>
          <a:p>
            <a:pPr marL="0" indent="0">
              <a:lnSpc>
                <a:spcPct val="90000"/>
              </a:lnSpc>
              <a:buSzTx/>
              <a:buNone/>
              <a:defRPr sz="1800"/>
            </a:pPr>
            <a:r>
              <a:rPr lang="it-IT" sz="2600" b="1" dirty="0" smtClean="0"/>
              <a:t>In tutti i casi le domande a cui rispondere, per ampliare il tuo dossier, sono le seguenti:</a:t>
            </a:r>
            <a:endParaRPr lang="it-IT" sz="2800" b="1" i="1" dirty="0"/>
          </a:p>
          <a:p>
            <a:pPr marL="457200" indent="-457200">
              <a:lnSpc>
                <a:spcPct val="90000"/>
              </a:lnSpc>
              <a:buSzTx/>
              <a:buFont typeface="Wingdings" charset="2"/>
              <a:buChar char="ü"/>
              <a:defRPr sz="1800"/>
            </a:pPr>
            <a:r>
              <a:rPr lang="it-IT" sz="2600" b="1" i="1" dirty="0"/>
              <a:t>Quali sono gli obiettivi?</a:t>
            </a:r>
          </a:p>
          <a:p>
            <a:pPr marL="457200" indent="-457200">
              <a:lnSpc>
                <a:spcPct val="90000"/>
              </a:lnSpc>
              <a:buSzTx/>
              <a:buFont typeface="Wingdings" charset="2"/>
              <a:buChar char="ü"/>
              <a:defRPr sz="1800"/>
            </a:pPr>
            <a:r>
              <a:rPr lang="it-IT" sz="2600" b="1" i="1" dirty="0"/>
              <a:t>Quali gli strumenti descritti?</a:t>
            </a:r>
          </a:p>
          <a:p>
            <a:pPr marL="457200" indent="-457200">
              <a:lnSpc>
                <a:spcPct val="90000"/>
              </a:lnSpc>
              <a:buSzTx/>
              <a:defRPr sz="1800"/>
            </a:pPr>
            <a:endParaRPr lang="it-IT" sz="2600" b="1" dirty="0" smtClean="0"/>
          </a:p>
          <a:p>
            <a:pPr marL="0" indent="0">
              <a:lnSpc>
                <a:spcPct val="90000"/>
              </a:lnSpc>
              <a:buSzTx/>
              <a:buNone/>
              <a:defRPr sz="1800"/>
            </a:pPr>
            <a:endParaRPr sz="2600" b="1" i="1" dirty="0"/>
          </a:p>
        </p:txBody>
      </p:sp>
    </p:spTree>
    <p:extLst>
      <p:ext uri="{BB962C8B-B14F-4D97-AF65-F5344CB8AC3E}">
        <p14:creationId xmlns:p14="http://schemas.microsoft.com/office/powerpoint/2010/main" val="822608869"/>
      </p:ext>
    </p:extLst>
  </p:cSld>
  <p:clrMapOvr>
    <a:masterClrMapping/>
  </p:clrMapOvr>
  <p:transition spd="med"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Shape 185"/>
          <p:cNvSpPr>
            <a:spLocks noGrp="1"/>
          </p:cNvSpPr>
          <p:nvPr>
            <p:ph type="title"/>
          </p:nvPr>
        </p:nvSpPr>
        <p:spPr>
          <a:xfrm>
            <a:off x="457200" y="155447"/>
            <a:ext cx="8229600" cy="1252729"/>
          </a:xfrm>
          <a:prstGeom prst="rect">
            <a:avLst/>
          </a:prstGeom>
        </p:spPr>
        <p:txBody>
          <a:bodyPr>
            <a:normAutofit/>
          </a:bodyPr>
          <a:lstStyle>
            <a:lvl1pPr defTabSz="877823">
              <a:defRPr sz="3839"/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lang="it-IT" sz="3839" b="1" dirty="0" smtClean="0">
                <a:solidFill>
                  <a:srgbClr val="F0AD00"/>
                </a:solidFill>
              </a:rPr>
              <a:t>Sottotitolazione  - 3</a:t>
            </a:r>
            <a:endParaRPr sz="3839" b="1" dirty="0">
              <a:solidFill>
                <a:srgbClr val="F0AD00"/>
              </a:solidFill>
            </a:endParaRPr>
          </a:p>
        </p:txBody>
      </p:sp>
      <p:sp>
        <p:nvSpPr>
          <p:cNvPr id="186" name="Shape 186"/>
          <p:cNvSpPr>
            <a:spLocks noGrp="1"/>
          </p:cNvSpPr>
          <p:nvPr>
            <p:ph type="body" idx="1"/>
          </p:nvPr>
        </p:nvSpPr>
        <p:spPr>
          <a:xfrm>
            <a:off x="0" y="1486220"/>
            <a:ext cx="9213801" cy="537178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>
              <a:lnSpc>
                <a:spcPct val="90000"/>
              </a:lnSpc>
              <a:buSzTx/>
              <a:buNone/>
              <a:defRPr sz="1800"/>
            </a:pPr>
            <a:r>
              <a:rPr lang="it-IT" sz="3400" b="1" i="1" dirty="0" smtClean="0"/>
              <a:t>Attività</a:t>
            </a:r>
            <a:r>
              <a:rPr lang="it-IT" sz="2800" b="1" i="1" dirty="0" smtClean="0"/>
              <a:t>. </a:t>
            </a:r>
          </a:p>
          <a:p>
            <a:pPr marL="457200" indent="-457200">
              <a:lnSpc>
                <a:spcPct val="90000"/>
              </a:lnSpc>
              <a:buSzTx/>
              <a:defRPr sz="1800"/>
            </a:pPr>
            <a:r>
              <a:rPr lang="it-IT" sz="2600" b="1" dirty="0" smtClean="0"/>
              <a:t>Raggiungi ed esplora il sito della </a:t>
            </a:r>
            <a:r>
              <a:rPr lang="it-IT" sz="2600" b="1" dirty="0" smtClean="0">
                <a:hlinkClick r:id="rId2"/>
              </a:rPr>
              <a:t>Comunità italiana dei sottotitoli</a:t>
            </a:r>
            <a:r>
              <a:rPr lang="it-IT" sz="2600" b="1" dirty="0" smtClean="0"/>
              <a:t> </a:t>
            </a:r>
          </a:p>
          <a:p>
            <a:pPr marL="457200" indent="-457200">
              <a:lnSpc>
                <a:spcPct val="90000"/>
              </a:lnSpc>
              <a:buSzTx/>
              <a:defRPr sz="1800"/>
            </a:pPr>
            <a:endParaRPr lang="it-IT" sz="2600" b="1" dirty="0"/>
          </a:p>
          <a:p>
            <a:pPr marL="457200" indent="-457200">
              <a:lnSpc>
                <a:spcPct val="90000"/>
              </a:lnSpc>
              <a:buSzTx/>
              <a:defRPr sz="1800"/>
            </a:pPr>
            <a:r>
              <a:rPr lang="it-IT" sz="2600" b="1" dirty="0"/>
              <a:t>Raggiungi ed esplora il sito </a:t>
            </a:r>
            <a:r>
              <a:rPr lang="it-IT" sz="2600" b="1" dirty="0" smtClean="0">
                <a:hlinkClick r:id="rId3"/>
              </a:rPr>
              <a:t>Opensubtitles.org</a:t>
            </a:r>
            <a:endParaRPr lang="it-IT" sz="2600" b="1" dirty="0" smtClean="0"/>
          </a:p>
          <a:p>
            <a:pPr marL="457200" indent="-457200">
              <a:lnSpc>
                <a:spcPct val="90000"/>
              </a:lnSpc>
              <a:buSzTx/>
              <a:defRPr sz="1800"/>
            </a:pPr>
            <a:endParaRPr lang="it-IT" sz="2600" b="1" dirty="0"/>
          </a:p>
          <a:p>
            <a:pPr marL="0" indent="0">
              <a:lnSpc>
                <a:spcPct val="90000"/>
              </a:lnSpc>
              <a:buSzTx/>
              <a:buNone/>
              <a:defRPr sz="1800"/>
            </a:pPr>
            <a:r>
              <a:rPr lang="it-IT" sz="2600" b="1" dirty="0" smtClean="0"/>
              <a:t>Le domande guida sono sempre in merito a obiettivi e strumenti.</a:t>
            </a:r>
            <a:endParaRPr lang="it-IT" sz="2600" b="1" dirty="0"/>
          </a:p>
          <a:p>
            <a:pPr marL="457200" indent="-457200">
              <a:lnSpc>
                <a:spcPct val="90000"/>
              </a:lnSpc>
              <a:buSzTx/>
              <a:defRPr sz="1800"/>
            </a:pPr>
            <a:endParaRPr lang="it-IT" sz="2600" b="1" dirty="0" smtClean="0"/>
          </a:p>
          <a:p>
            <a:pPr marL="457200" indent="-457200">
              <a:lnSpc>
                <a:spcPct val="90000"/>
              </a:lnSpc>
              <a:buSzTx/>
              <a:defRPr sz="1800"/>
            </a:pPr>
            <a:r>
              <a:rPr lang="it-IT" sz="2600" b="1" dirty="0" smtClean="0"/>
              <a:t> Svolgi ora una ricerca su Internet in merito ai seguenti argomenti e raccogli i risultati nel tuo dossier:</a:t>
            </a:r>
          </a:p>
          <a:p>
            <a:pPr marL="788996" lvl="1" indent="-457200">
              <a:lnSpc>
                <a:spcPct val="90000"/>
              </a:lnSpc>
              <a:buSzTx/>
              <a:defRPr sz="1800"/>
            </a:pPr>
            <a:r>
              <a:rPr lang="it-IT" sz="2600" b="1" dirty="0" smtClean="0"/>
              <a:t>Come realizzare sottotitoli originali?</a:t>
            </a:r>
          </a:p>
          <a:p>
            <a:pPr marL="788996" lvl="1" indent="-457200">
              <a:lnSpc>
                <a:spcPct val="90000"/>
              </a:lnSpc>
              <a:buSzTx/>
              <a:defRPr sz="1800"/>
            </a:pPr>
            <a:r>
              <a:rPr lang="it-IT" sz="2600" b="1" dirty="0" smtClean="0"/>
              <a:t>Come usare i sottotitoli con il software VLC?</a:t>
            </a:r>
          </a:p>
          <a:p>
            <a:pPr marL="788996" lvl="1" indent="-457200">
              <a:lnSpc>
                <a:spcPct val="90000"/>
              </a:lnSpc>
              <a:buSzTx/>
              <a:defRPr sz="1800"/>
            </a:pPr>
            <a:r>
              <a:rPr lang="it-IT" sz="2600" b="1" dirty="0" smtClean="0"/>
              <a:t>Come realizzare e usare i sottotitoli con </a:t>
            </a:r>
            <a:r>
              <a:rPr lang="it-IT" sz="2600" b="1" dirty="0" err="1" smtClean="0"/>
              <a:t>Youtube</a:t>
            </a:r>
            <a:r>
              <a:rPr lang="it-IT" sz="2600" b="1" dirty="0"/>
              <a:t>?</a:t>
            </a:r>
            <a:endParaRPr lang="it-IT" sz="2800" b="1" i="1" dirty="0" smtClean="0"/>
          </a:p>
          <a:p>
            <a:pPr marL="457200" indent="-457200">
              <a:lnSpc>
                <a:spcPct val="90000"/>
              </a:lnSpc>
              <a:buSzTx/>
              <a:defRPr sz="1800"/>
            </a:pPr>
            <a:endParaRPr lang="it-IT" sz="2600" b="1" dirty="0" smtClean="0"/>
          </a:p>
          <a:p>
            <a:pPr marL="0" indent="0">
              <a:lnSpc>
                <a:spcPct val="90000"/>
              </a:lnSpc>
              <a:buSzTx/>
              <a:buNone/>
              <a:defRPr sz="1800"/>
            </a:pPr>
            <a:endParaRPr sz="2600" b="1" i="1" dirty="0"/>
          </a:p>
        </p:txBody>
      </p:sp>
    </p:spTree>
    <p:extLst>
      <p:ext uri="{BB962C8B-B14F-4D97-AF65-F5344CB8AC3E}">
        <p14:creationId xmlns:p14="http://schemas.microsoft.com/office/powerpoint/2010/main" val="2761540250"/>
      </p:ext>
    </p:extLst>
  </p:cSld>
  <p:clrMapOvr>
    <a:masterClrMapping/>
  </p:clrMapOvr>
  <p:transition spd="med"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Shape 185"/>
          <p:cNvSpPr>
            <a:spLocks noGrp="1"/>
          </p:cNvSpPr>
          <p:nvPr>
            <p:ph type="title"/>
          </p:nvPr>
        </p:nvSpPr>
        <p:spPr>
          <a:xfrm>
            <a:off x="457200" y="155447"/>
            <a:ext cx="8229600" cy="1252729"/>
          </a:xfrm>
          <a:prstGeom prst="rect">
            <a:avLst/>
          </a:prstGeom>
        </p:spPr>
        <p:txBody>
          <a:bodyPr>
            <a:normAutofit/>
          </a:bodyPr>
          <a:lstStyle>
            <a:lvl1pPr defTabSz="877823">
              <a:defRPr sz="3839"/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lang="it-IT" sz="3839" b="1" dirty="0" smtClean="0">
                <a:solidFill>
                  <a:srgbClr val="F0AD00"/>
                </a:solidFill>
              </a:rPr>
              <a:t>Accorgimenti</a:t>
            </a:r>
            <a:endParaRPr sz="3839" b="1" dirty="0">
              <a:solidFill>
                <a:srgbClr val="F0AD00"/>
              </a:solidFill>
            </a:endParaRPr>
          </a:p>
        </p:txBody>
      </p:sp>
      <p:sp>
        <p:nvSpPr>
          <p:cNvPr id="186" name="Shape 186"/>
          <p:cNvSpPr>
            <a:spLocks noGrp="1"/>
          </p:cNvSpPr>
          <p:nvPr>
            <p:ph type="body" idx="1"/>
          </p:nvPr>
        </p:nvSpPr>
        <p:spPr>
          <a:xfrm>
            <a:off x="0" y="1486220"/>
            <a:ext cx="9213801" cy="5371780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indent="-457200">
              <a:lnSpc>
                <a:spcPct val="90000"/>
              </a:lnSpc>
              <a:buSzTx/>
              <a:defRPr sz="1800"/>
            </a:pPr>
            <a:endParaRPr lang="it-IT" sz="2600" b="1" dirty="0" smtClean="0"/>
          </a:p>
          <a:p>
            <a:pPr marL="0" indent="0">
              <a:lnSpc>
                <a:spcPct val="90000"/>
              </a:lnSpc>
              <a:buSzTx/>
              <a:buNone/>
              <a:defRPr sz="1800"/>
            </a:pPr>
            <a:endParaRPr sz="2600" b="1" i="1" dirty="0"/>
          </a:p>
        </p:txBody>
      </p:sp>
      <p:sp>
        <p:nvSpPr>
          <p:cNvPr id="3" name="CasellaDiTesto 2"/>
          <p:cNvSpPr txBox="1"/>
          <p:nvPr/>
        </p:nvSpPr>
        <p:spPr>
          <a:xfrm>
            <a:off x="-1" y="1486220"/>
            <a:ext cx="5440017" cy="5447643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342900" marR="0" indent="-34290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</a:pPr>
            <a:r>
              <a:rPr lang="it-IT" sz="2400" b="1" dirty="0" smtClean="0">
                <a:solidFill>
                  <a:srgbClr val="000000"/>
                </a:solidFill>
              </a:rPr>
              <a:t>Banchi a ferro di cavallo</a:t>
            </a:r>
          </a:p>
          <a:p>
            <a:pPr marL="342900" marR="0" indent="-34290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</a:pPr>
            <a:endParaRPr kumimoji="0" lang="it-IT" sz="24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sym typeface="Corbel"/>
            </a:endParaRPr>
          </a:p>
          <a:p>
            <a:pPr marL="342900" marR="0" indent="-34290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</a:pPr>
            <a:r>
              <a:rPr lang="it-IT" sz="2400" b="1" dirty="0" smtClean="0">
                <a:solidFill>
                  <a:srgbClr val="000000"/>
                </a:solidFill>
              </a:rPr>
              <a:t>Pc e videoproiettore</a:t>
            </a:r>
          </a:p>
          <a:p>
            <a:pPr marL="342900" marR="0" indent="-34290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</a:pPr>
            <a:endParaRPr kumimoji="0" lang="it-IT" sz="24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sym typeface="Corbel"/>
            </a:endParaRPr>
          </a:p>
          <a:p>
            <a:pPr marL="342900" marR="0" indent="-34290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</a:pPr>
            <a:r>
              <a:rPr lang="it-IT" sz="2400" b="1" dirty="0" err="1" smtClean="0">
                <a:solidFill>
                  <a:srgbClr val="000000"/>
                </a:solidFill>
              </a:rPr>
              <a:t>Multimodalità</a:t>
            </a:r>
            <a:endParaRPr lang="it-IT" sz="2400" b="1" dirty="0" smtClean="0">
              <a:solidFill>
                <a:srgbClr val="000000"/>
              </a:solidFill>
            </a:endParaRPr>
          </a:p>
          <a:p>
            <a:pPr marL="342900" marR="0" indent="-34290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</a:pPr>
            <a:endParaRPr kumimoji="0" lang="it-IT" sz="24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sym typeface="Corbel"/>
            </a:endParaRPr>
          </a:p>
          <a:p>
            <a:pPr marL="342900" marR="0" indent="-34290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</a:pPr>
            <a:r>
              <a:rPr lang="it-IT" sz="2400" b="1" dirty="0" smtClean="0">
                <a:solidFill>
                  <a:srgbClr val="000000"/>
                </a:solidFill>
              </a:rPr>
              <a:t>Segnalatori luminosi per “campanella” e segnali sonori analoghi</a:t>
            </a:r>
          </a:p>
          <a:p>
            <a:pPr marL="342900" marR="0" indent="-34290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</a:pPr>
            <a:endParaRPr kumimoji="0" lang="it-IT" sz="24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sym typeface="Corbel"/>
            </a:endParaRPr>
          </a:p>
          <a:p>
            <a:pPr marL="342900" marR="0" indent="-34290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</a:pPr>
            <a:r>
              <a:rPr lang="it-IT" sz="2400" b="1" dirty="0" smtClean="0">
                <a:solidFill>
                  <a:srgbClr val="000000"/>
                </a:solidFill>
              </a:rPr>
              <a:t>Frontalità di chi parla per facilitare </a:t>
            </a:r>
          </a:p>
          <a:p>
            <a:pPr marR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it-IT" sz="2400" b="1" dirty="0" smtClean="0">
                <a:solidFill>
                  <a:srgbClr val="000000"/>
                </a:solidFill>
              </a:rPr>
              <a:t>      acquisizioni </a:t>
            </a:r>
            <a:r>
              <a:rPr lang="it-IT" sz="2400" b="1" dirty="0" err="1" smtClean="0">
                <a:solidFill>
                  <a:srgbClr val="000000"/>
                </a:solidFill>
              </a:rPr>
              <a:t>visemiche</a:t>
            </a:r>
            <a:endParaRPr lang="it-IT" sz="2400" b="1" dirty="0" smtClean="0">
              <a:solidFill>
                <a:srgbClr val="000000"/>
              </a:solidFill>
            </a:endParaRPr>
          </a:p>
          <a:p>
            <a:pPr marL="342900" marR="0" indent="-34290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</a:pPr>
            <a:endParaRPr lang="it-IT" sz="2400" b="1" dirty="0">
              <a:solidFill>
                <a:srgbClr val="000000"/>
              </a:solidFill>
            </a:endParaRPr>
          </a:p>
          <a:p>
            <a:pPr marL="342900" marR="0" indent="-34290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</a:pPr>
            <a:r>
              <a:rPr lang="it-IT" sz="2400" b="1" dirty="0" smtClean="0">
                <a:solidFill>
                  <a:srgbClr val="000000"/>
                </a:solidFill>
              </a:rPr>
              <a:t>Dibattito organizzato</a:t>
            </a: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it-IT" dirty="0">
              <a:solidFill>
                <a:srgbClr val="000000"/>
              </a:solidFill>
            </a:endParaRP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it-IT" dirty="0" smtClean="0">
              <a:solidFill>
                <a:srgbClr val="000000"/>
              </a:solidFill>
            </a:endParaRP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55262" y="2507941"/>
            <a:ext cx="3099200" cy="289707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608918300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Ausilio digitale - 2</a:t>
            </a:r>
            <a:endParaRPr lang="it-IT" i="1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09182" y="1775191"/>
            <a:ext cx="9034818" cy="5082809"/>
          </a:xfrm>
        </p:spPr>
        <p:txBody>
          <a:bodyPr>
            <a:normAutofit fontScale="92500" lnSpcReduction="20000"/>
          </a:bodyPr>
          <a:lstStyle/>
          <a:p>
            <a:r>
              <a:rPr lang="it-IT" sz="4000" b="1" dirty="0" smtClean="0"/>
              <a:t>Mettere in atto e favorire pratiche pedagogiche inclusive;</a:t>
            </a:r>
          </a:p>
          <a:p>
            <a:r>
              <a:rPr lang="it-IT" sz="4000" b="1" dirty="0" smtClean="0"/>
              <a:t>Perseguire autonomie personali possibili;</a:t>
            </a:r>
          </a:p>
          <a:p>
            <a:r>
              <a:rPr lang="it-IT" sz="4000" b="1" dirty="0" smtClean="0"/>
              <a:t>Utilizzare, pretendere, amplificare l’Accessibilità;</a:t>
            </a:r>
          </a:p>
          <a:p>
            <a:r>
              <a:rPr lang="it-IT" sz="4000" b="1" dirty="0" smtClean="0"/>
              <a:t>Utilizzare e valorizzare la Semplificazione percettiva, operativa, cognitiva;</a:t>
            </a:r>
          </a:p>
          <a:p>
            <a:r>
              <a:rPr lang="it-IT" sz="4000" b="1" dirty="0" smtClean="0"/>
              <a:t>Considerare e costruire Relazioni positive;</a:t>
            </a:r>
          </a:p>
          <a:p>
            <a:r>
              <a:rPr lang="it-IT" sz="4000" b="1" dirty="0" smtClean="0"/>
              <a:t>Avere come punto di riferimento la costante appartenenza al gruppo e alla comunità.</a:t>
            </a:r>
          </a:p>
          <a:p>
            <a:endParaRPr lang="it-IT" sz="4000" b="1" dirty="0" smtClean="0"/>
          </a:p>
          <a:p>
            <a:endParaRPr lang="it-IT" sz="4000" b="1" dirty="0" smtClean="0"/>
          </a:p>
          <a:p>
            <a:endParaRPr lang="it-IT" sz="4000" b="1" dirty="0" smtClean="0"/>
          </a:p>
          <a:p>
            <a:endParaRPr lang="it-IT" b="1" dirty="0" smtClean="0"/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25320767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Shape 185"/>
          <p:cNvSpPr>
            <a:spLocks noGrp="1"/>
          </p:cNvSpPr>
          <p:nvPr>
            <p:ph type="title"/>
          </p:nvPr>
        </p:nvSpPr>
        <p:spPr>
          <a:xfrm>
            <a:off x="457200" y="155447"/>
            <a:ext cx="8229600" cy="1252729"/>
          </a:xfrm>
          <a:prstGeom prst="rect">
            <a:avLst/>
          </a:prstGeom>
        </p:spPr>
        <p:txBody>
          <a:bodyPr>
            <a:normAutofit/>
          </a:bodyPr>
          <a:lstStyle>
            <a:lvl1pPr defTabSz="877823">
              <a:defRPr sz="3839"/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lang="it-IT" sz="3839" b="1" dirty="0" smtClean="0">
                <a:solidFill>
                  <a:srgbClr val="F0AD00"/>
                </a:solidFill>
              </a:rPr>
              <a:t>Leggibilità dei testi</a:t>
            </a:r>
            <a:r>
              <a:rPr sz="3839" b="1" dirty="0">
                <a:solidFill>
                  <a:srgbClr val="F0AD00"/>
                </a:solidFill>
              </a:rPr>
              <a:t>	</a:t>
            </a:r>
          </a:p>
        </p:txBody>
      </p:sp>
      <p:sp>
        <p:nvSpPr>
          <p:cNvPr id="186" name="Shape 186"/>
          <p:cNvSpPr>
            <a:spLocks noGrp="1"/>
          </p:cNvSpPr>
          <p:nvPr>
            <p:ph type="body" idx="1"/>
          </p:nvPr>
        </p:nvSpPr>
        <p:spPr>
          <a:xfrm>
            <a:off x="0" y="1486220"/>
            <a:ext cx="9213801" cy="537178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>
              <a:lnSpc>
                <a:spcPct val="90000"/>
              </a:lnSpc>
              <a:buSzTx/>
              <a:buNone/>
              <a:defRPr sz="1800"/>
            </a:pPr>
            <a:r>
              <a:rPr lang="it-IT" sz="3400" b="1" i="1" dirty="0" smtClean="0"/>
              <a:t>Attività</a:t>
            </a:r>
            <a:r>
              <a:rPr lang="it-IT" sz="2800" b="1" i="1" dirty="0" smtClean="0"/>
              <a:t>. </a:t>
            </a:r>
          </a:p>
          <a:p>
            <a:pPr marL="0" indent="0">
              <a:lnSpc>
                <a:spcPct val="90000"/>
              </a:lnSpc>
              <a:buSzTx/>
              <a:buNone/>
              <a:defRPr sz="1800"/>
            </a:pPr>
            <a:endParaRPr lang="it-IT" sz="3400" b="1" dirty="0"/>
          </a:p>
          <a:p>
            <a:pPr marL="0" indent="0">
              <a:lnSpc>
                <a:spcPct val="90000"/>
              </a:lnSpc>
              <a:buSzTx/>
              <a:buNone/>
              <a:defRPr sz="1800"/>
            </a:pPr>
            <a:r>
              <a:rPr lang="it-IT" sz="3400" b="1" dirty="0" smtClean="0"/>
              <a:t>Fai ricerche sui seguenti parametri di leggibilità dei testi:</a:t>
            </a:r>
          </a:p>
          <a:p>
            <a:pPr marL="457200" indent="-457200">
              <a:lnSpc>
                <a:spcPct val="90000"/>
              </a:lnSpc>
              <a:buSzTx/>
              <a:buFontTx/>
              <a:buChar char="-"/>
              <a:defRPr sz="1800"/>
            </a:pPr>
            <a:r>
              <a:rPr lang="it-IT" sz="3400" b="1" dirty="0" smtClean="0"/>
              <a:t>Indice di </a:t>
            </a:r>
            <a:r>
              <a:rPr lang="it-IT" sz="3400" b="1" dirty="0" err="1" smtClean="0"/>
              <a:t>Gunning’s</a:t>
            </a:r>
            <a:r>
              <a:rPr lang="it-IT" sz="3400" b="1" dirty="0" smtClean="0"/>
              <a:t> </a:t>
            </a:r>
            <a:r>
              <a:rPr lang="it-IT" sz="3400" b="1" dirty="0" err="1" smtClean="0"/>
              <a:t>Fog</a:t>
            </a:r>
            <a:endParaRPr lang="it-IT" sz="3400" b="1" dirty="0" smtClean="0"/>
          </a:p>
          <a:p>
            <a:pPr marL="457200" indent="-457200">
              <a:lnSpc>
                <a:spcPct val="90000"/>
              </a:lnSpc>
              <a:buSzTx/>
              <a:buFontTx/>
              <a:buChar char="-"/>
              <a:defRPr sz="1800"/>
            </a:pPr>
            <a:r>
              <a:rPr lang="it-IT" sz="3400" b="1" dirty="0" smtClean="0"/>
              <a:t>Indice </a:t>
            </a:r>
            <a:r>
              <a:rPr lang="it-IT" sz="3400" b="1" dirty="0" err="1" smtClean="0"/>
              <a:t>Gulpease</a:t>
            </a:r>
            <a:endParaRPr lang="it-IT" sz="3400" b="1" dirty="0" smtClean="0"/>
          </a:p>
          <a:p>
            <a:pPr marL="457200" indent="-457200">
              <a:lnSpc>
                <a:spcPct val="90000"/>
              </a:lnSpc>
              <a:buSzTx/>
              <a:buFontTx/>
              <a:buChar char="-"/>
              <a:defRPr sz="1800"/>
            </a:pPr>
            <a:endParaRPr lang="it-IT" sz="3400" b="1" dirty="0"/>
          </a:p>
          <a:p>
            <a:pPr marL="0" indent="0">
              <a:lnSpc>
                <a:spcPct val="90000"/>
              </a:lnSpc>
              <a:buSzTx/>
              <a:buNone/>
              <a:defRPr sz="1800"/>
            </a:pPr>
            <a:r>
              <a:rPr lang="it-IT" sz="3400" b="1" dirty="0" smtClean="0"/>
              <a:t>Ora cerca:</a:t>
            </a:r>
          </a:p>
          <a:p>
            <a:pPr marL="457200" indent="-457200">
              <a:lnSpc>
                <a:spcPct val="90000"/>
              </a:lnSpc>
              <a:buSzTx/>
              <a:buFontTx/>
              <a:buChar char="-"/>
              <a:defRPr sz="1800"/>
            </a:pPr>
            <a:r>
              <a:rPr lang="it-IT" sz="3400" b="1" dirty="0" smtClean="0"/>
              <a:t>Test di leggibilità del documento Microsoft Word</a:t>
            </a:r>
          </a:p>
          <a:p>
            <a:pPr marL="457200" indent="-457200">
              <a:lnSpc>
                <a:spcPct val="90000"/>
              </a:lnSpc>
              <a:buSzTx/>
              <a:buFontTx/>
              <a:buChar char="-"/>
              <a:defRPr sz="1800"/>
            </a:pPr>
            <a:endParaRPr lang="it-IT" sz="3400" b="1" dirty="0" smtClean="0"/>
          </a:p>
          <a:p>
            <a:pPr marL="0" indent="0">
              <a:lnSpc>
                <a:spcPct val="90000"/>
              </a:lnSpc>
              <a:buSzTx/>
              <a:buNone/>
              <a:defRPr sz="1800"/>
            </a:pPr>
            <a:endParaRPr lang="it-IT" sz="2600" b="1" i="1" dirty="0" smtClean="0"/>
          </a:p>
          <a:p>
            <a:pPr marL="0" indent="0">
              <a:lnSpc>
                <a:spcPct val="90000"/>
              </a:lnSpc>
              <a:buSzTx/>
              <a:buNone/>
              <a:defRPr sz="1800"/>
            </a:pPr>
            <a:endParaRPr lang="it-IT" sz="2600" b="1" i="1" dirty="0" smtClean="0"/>
          </a:p>
          <a:p>
            <a:pPr marL="0" indent="0">
              <a:lnSpc>
                <a:spcPct val="90000"/>
              </a:lnSpc>
              <a:buSzTx/>
              <a:buNone/>
              <a:defRPr sz="1800"/>
            </a:pPr>
            <a:endParaRPr sz="2600" b="1" i="1" dirty="0"/>
          </a:p>
        </p:txBody>
      </p:sp>
    </p:spTree>
    <p:extLst>
      <p:ext uri="{BB962C8B-B14F-4D97-AF65-F5344CB8AC3E}">
        <p14:creationId xmlns:p14="http://schemas.microsoft.com/office/powerpoint/2010/main" val="4074098978"/>
      </p:ext>
    </p:extLst>
  </p:cSld>
  <p:clrMapOvr>
    <a:masterClrMapping/>
  </p:clrMapOvr>
  <p:transition spd="med"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Shape 185"/>
          <p:cNvSpPr>
            <a:spLocks noGrp="1"/>
          </p:cNvSpPr>
          <p:nvPr>
            <p:ph type="title"/>
          </p:nvPr>
        </p:nvSpPr>
        <p:spPr>
          <a:xfrm>
            <a:off x="457200" y="155447"/>
            <a:ext cx="8229600" cy="1252729"/>
          </a:xfrm>
          <a:prstGeom prst="rect">
            <a:avLst/>
          </a:prstGeom>
        </p:spPr>
        <p:txBody>
          <a:bodyPr>
            <a:normAutofit/>
          </a:bodyPr>
          <a:lstStyle>
            <a:lvl1pPr defTabSz="877823">
              <a:defRPr sz="3839"/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lang="it-IT" sz="3839" b="1" dirty="0" smtClean="0">
                <a:solidFill>
                  <a:srgbClr val="F0AD00"/>
                </a:solidFill>
              </a:rPr>
              <a:t>Il vocabolario di base di De Mauro</a:t>
            </a:r>
            <a:endParaRPr sz="3839" b="1" dirty="0">
              <a:solidFill>
                <a:srgbClr val="F0AD00"/>
              </a:solidFill>
            </a:endParaRPr>
          </a:p>
        </p:txBody>
      </p:sp>
      <p:sp>
        <p:nvSpPr>
          <p:cNvPr id="186" name="Shape 186"/>
          <p:cNvSpPr>
            <a:spLocks noGrp="1"/>
          </p:cNvSpPr>
          <p:nvPr>
            <p:ph type="body" idx="1"/>
          </p:nvPr>
        </p:nvSpPr>
        <p:spPr>
          <a:xfrm>
            <a:off x="0" y="1408176"/>
            <a:ext cx="9213801" cy="537178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>
              <a:lnSpc>
                <a:spcPct val="90000"/>
              </a:lnSpc>
              <a:buSzTx/>
              <a:buNone/>
              <a:defRPr sz="1800"/>
            </a:pPr>
            <a:r>
              <a:rPr lang="it-IT" sz="3400" b="1" i="1" dirty="0" smtClean="0"/>
              <a:t>Attività</a:t>
            </a:r>
            <a:r>
              <a:rPr lang="it-IT" sz="2800" b="1" i="1" dirty="0" smtClean="0"/>
              <a:t>. </a:t>
            </a:r>
          </a:p>
          <a:p>
            <a:pPr marL="457200" indent="-457200">
              <a:lnSpc>
                <a:spcPct val="90000"/>
              </a:lnSpc>
              <a:buSzTx/>
              <a:defRPr sz="1800"/>
            </a:pPr>
            <a:r>
              <a:rPr lang="it-IT" sz="2800" b="1" dirty="0" smtClean="0"/>
              <a:t>Leggi questa </a:t>
            </a:r>
            <a:r>
              <a:rPr lang="it-IT" sz="2800" b="1" dirty="0" smtClean="0">
                <a:hlinkClick r:id="rId2"/>
              </a:rPr>
              <a:t>pagina Web</a:t>
            </a:r>
            <a:r>
              <a:rPr lang="it-IT" sz="2800" b="1" dirty="0" smtClean="0"/>
              <a:t>. Fai una ricerca su Internet usando come parole chiave il titolo di questa slide-</a:t>
            </a:r>
          </a:p>
          <a:p>
            <a:pPr marL="457200" indent="-457200">
              <a:lnSpc>
                <a:spcPct val="90000"/>
              </a:lnSpc>
              <a:buSzTx/>
              <a:defRPr sz="1800"/>
            </a:pPr>
            <a:endParaRPr lang="it-IT" sz="2800" b="1" dirty="0"/>
          </a:p>
          <a:p>
            <a:pPr marL="457200" indent="-457200">
              <a:lnSpc>
                <a:spcPct val="90000"/>
              </a:lnSpc>
              <a:buSzTx/>
              <a:defRPr sz="1800"/>
            </a:pPr>
            <a:r>
              <a:rPr lang="it-IT" sz="2800" b="1" dirty="0" smtClean="0">
                <a:hlinkClick r:id="rId3"/>
              </a:rPr>
              <a:t>Qui </a:t>
            </a:r>
            <a:r>
              <a:rPr lang="it-IT" sz="2800" b="1" dirty="0" smtClean="0"/>
              <a:t>trovi i file doc e </a:t>
            </a:r>
            <a:r>
              <a:rPr lang="it-IT" sz="2800" b="1" dirty="0" err="1" smtClean="0"/>
              <a:t>odt</a:t>
            </a:r>
            <a:r>
              <a:rPr lang="it-IT" sz="2800" b="1" dirty="0" smtClean="0"/>
              <a:t> contenenti quanto descritto nella pagina appena letta.</a:t>
            </a:r>
          </a:p>
          <a:p>
            <a:pPr marL="457200" indent="-457200">
              <a:lnSpc>
                <a:spcPct val="90000"/>
              </a:lnSpc>
              <a:buSzTx/>
              <a:defRPr sz="1800"/>
            </a:pPr>
            <a:endParaRPr lang="it-IT" sz="2800" b="1" dirty="0"/>
          </a:p>
          <a:p>
            <a:pPr marL="457200" indent="-457200">
              <a:lnSpc>
                <a:spcPct val="90000"/>
              </a:lnSpc>
              <a:buSzTx/>
              <a:defRPr sz="1800"/>
            </a:pPr>
            <a:r>
              <a:rPr lang="it-IT" sz="2800" b="1" dirty="0" smtClean="0"/>
              <a:t>Leggi ora questo documento.</a:t>
            </a:r>
          </a:p>
          <a:p>
            <a:pPr marL="457200" indent="-457200">
              <a:lnSpc>
                <a:spcPct val="90000"/>
              </a:lnSpc>
              <a:buSzTx/>
              <a:defRPr sz="1800"/>
            </a:pPr>
            <a:endParaRPr lang="it-IT" sz="2800" b="1" dirty="0"/>
          </a:p>
          <a:p>
            <a:pPr marL="457200" indent="-457200">
              <a:lnSpc>
                <a:spcPct val="90000"/>
              </a:lnSpc>
              <a:buSzTx/>
              <a:defRPr sz="1800"/>
            </a:pPr>
            <a:r>
              <a:rPr lang="it-IT" sz="2800" b="1" dirty="0" smtClean="0">
                <a:hlinkClick r:id="rId4"/>
              </a:rPr>
              <a:t>Qui </a:t>
            </a:r>
            <a:r>
              <a:rPr lang="it-IT" sz="2800" b="1" dirty="0" smtClean="0"/>
              <a:t>trovi il software descritto nel documento precedente; il contenuto del file compresso va copiato dentro una cartella, per poi avviare il file </a:t>
            </a:r>
            <a:r>
              <a:rPr lang="it-IT" sz="2800" b="1" dirty="0" err="1" smtClean="0"/>
              <a:t>VDB.exe</a:t>
            </a:r>
            <a:r>
              <a:rPr lang="it-IT" sz="2800" b="1" dirty="0"/>
              <a:t> </a:t>
            </a:r>
            <a:r>
              <a:rPr lang="it-IT" sz="2800" b="1" dirty="0" smtClean="0"/>
              <a:t> </a:t>
            </a:r>
            <a:r>
              <a:rPr lang="it-IT" sz="2400" b="1" dirty="0" smtClean="0">
                <a:solidFill>
                  <a:srgbClr val="FF0000"/>
                </a:solidFill>
              </a:rPr>
              <a:t>Attenzione: essendo molto “vecchio”, funziona solo con sistemi Windows datati, dalla versione 3.1 alla versione XP.</a:t>
            </a:r>
          </a:p>
          <a:p>
            <a:pPr marL="0" indent="0">
              <a:lnSpc>
                <a:spcPct val="90000"/>
              </a:lnSpc>
              <a:buSzTx/>
              <a:buNone/>
              <a:defRPr sz="1800"/>
            </a:pPr>
            <a:endParaRPr lang="it-IT" sz="3400" b="1" dirty="0" smtClean="0"/>
          </a:p>
          <a:p>
            <a:pPr marL="0" indent="0">
              <a:lnSpc>
                <a:spcPct val="90000"/>
              </a:lnSpc>
              <a:buSzTx/>
              <a:buNone/>
              <a:defRPr sz="1800"/>
            </a:pPr>
            <a:endParaRPr lang="it-IT" sz="2600" b="1" i="1" dirty="0" smtClean="0"/>
          </a:p>
          <a:p>
            <a:pPr marL="0" indent="0">
              <a:lnSpc>
                <a:spcPct val="90000"/>
              </a:lnSpc>
              <a:buSzTx/>
              <a:buNone/>
              <a:defRPr sz="1800"/>
            </a:pPr>
            <a:endParaRPr lang="it-IT" sz="2600" b="1" i="1" dirty="0" smtClean="0"/>
          </a:p>
          <a:p>
            <a:pPr marL="0" indent="0">
              <a:lnSpc>
                <a:spcPct val="90000"/>
              </a:lnSpc>
              <a:buSzTx/>
              <a:buNone/>
              <a:defRPr sz="1800"/>
            </a:pPr>
            <a:endParaRPr sz="2600" b="1" i="1" dirty="0"/>
          </a:p>
        </p:txBody>
      </p:sp>
      <p:sp>
        <p:nvSpPr>
          <p:cNvPr id="2" name="CasellaDiTesto 1"/>
          <p:cNvSpPr txBox="1"/>
          <p:nvPr/>
        </p:nvSpPr>
        <p:spPr>
          <a:xfrm>
            <a:off x="-1278944" y="2738246"/>
            <a:ext cx="92331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Corbel"/>
              <a:ea typeface="Corbel"/>
              <a:cs typeface="Corbel"/>
              <a:sym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27711276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Shape 185"/>
          <p:cNvSpPr>
            <a:spLocks noGrp="1"/>
          </p:cNvSpPr>
          <p:nvPr>
            <p:ph type="title"/>
          </p:nvPr>
        </p:nvSpPr>
        <p:spPr>
          <a:xfrm>
            <a:off x="457200" y="155447"/>
            <a:ext cx="8229600" cy="1252729"/>
          </a:xfrm>
          <a:prstGeom prst="rect">
            <a:avLst/>
          </a:prstGeom>
        </p:spPr>
        <p:txBody>
          <a:bodyPr>
            <a:normAutofit fontScale="90000"/>
          </a:bodyPr>
          <a:lstStyle>
            <a:lvl1pPr defTabSz="877823">
              <a:defRPr sz="3839"/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lang="it-IT" sz="3839" b="1" dirty="0" smtClean="0">
                <a:solidFill>
                  <a:srgbClr val="F0AD00"/>
                </a:solidFill>
              </a:rPr>
              <a:t>Comprensibilità e leggibilità dei testi</a:t>
            </a:r>
            <a:r>
              <a:rPr sz="3839" b="1" dirty="0">
                <a:solidFill>
                  <a:srgbClr val="F0AD00"/>
                </a:solidFill>
              </a:rPr>
              <a:t>	</a:t>
            </a:r>
            <a:r>
              <a:rPr lang="it-IT" sz="3839" b="1" dirty="0" smtClean="0">
                <a:solidFill>
                  <a:srgbClr val="F0AD00"/>
                </a:solidFill>
              </a:rPr>
              <a:t>- 1</a:t>
            </a:r>
            <a:endParaRPr sz="3839" b="1" dirty="0">
              <a:solidFill>
                <a:srgbClr val="F0AD00"/>
              </a:solidFill>
            </a:endParaRPr>
          </a:p>
        </p:txBody>
      </p:sp>
      <p:sp>
        <p:nvSpPr>
          <p:cNvPr id="186" name="Shape 186"/>
          <p:cNvSpPr>
            <a:spLocks noGrp="1"/>
          </p:cNvSpPr>
          <p:nvPr>
            <p:ph type="body" idx="1"/>
          </p:nvPr>
        </p:nvSpPr>
        <p:spPr>
          <a:xfrm>
            <a:off x="0" y="1486220"/>
            <a:ext cx="9213801" cy="537178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>
              <a:lnSpc>
                <a:spcPct val="90000"/>
              </a:lnSpc>
              <a:buSzTx/>
              <a:buNone/>
              <a:defRPr sz="1800"/>
            </a:pPr>
            <a:r>
              <a:rPr lang="it-IT" sz="3400" b="1" i="1" dirty="0" smtClean="0"/>
              <a:t>Attività</a:t>
            </a:r>
            <a:r>
              <a:rPr lang="it-IT" sz="2800" b="1" i="1" dirty="0" smtClean="0"/>
              <a:t>. </a:t>
            </a:r>
          </a:p>
          <a:p>
            <a:pPr marL="0" indent="0">
              <a:lnSpc>
                <a:spcPct val="90000"/>
              </a:lnSpc>
              <a:buSzTx/>
              <a:buNone/>
              <a:defRPr sz="1800"/>
            </a:pPr>
            <a:endParaRPr lang="it-IT" sz="3400" b="1" dirty="0"/>
          </a:p>
          <a:p>
            <a:pPr marL="0" indent="0">
              <a:lnSpc>
                <a:spcPct val="90000"/>
              </a:lnSpc>
              <a:buSzTx/>
              <a:buNone/>
              <a:defRPr sz="1800"/>
            </a:pPr>
            <a:r>
              <a:rPr lang="it-IT" sz="3400" b="1" dirty="0" smtClean="0"/>
              <a:t>Raggiungi il servizio </a:t>
            </a:r>
            <a:r>
              <a:rPr lang="it-IT" sz="3400" b="1" i="1" dirty="0" err="1" smtClean="0"/>
              <a:t>Censor</a:t>
            </a:r>
            <a:r>
              <a:rPr lang="it-IT" sz="3400" b="1" dirty="0" smtClean="0"/>
              <a:t> di </a:t>
            </a:r>
            <a:r>
              <a:rPr lang="it-IT" sz="3400" b="1" dirty="0" err="1" smtClean="0"/>
              <a:t>Eulogos</a:t>
            </a:r>
            <a:r>
              <a:rPr lang="it-IT" sz="3400" b="1" dirty="0" smtClean="0"/>
              <a:t> e impara a usarlo</a:t>
            </a:r>
          </a:p>
          <a:p>
            <a:pPr marL="0" indent="0">
              <a:lnSpc>
                <a:spcPct val="90000"/>
              </a:lnSpc>
              <a:buSzTx/>
              <a:buNone/>
              <a:defRPr sz="1800"/>
            </a:pPr>
            <a:endParaRPr lang="it-IT" sz="3400" b="1" dirty="0"/>
          </a:p>
          <a:p>
            <a:pPr marL="0" indent="0">
              <a:lnSpc>
                <a:spcPct val="90000"/>
              </a:lnSpc>
              <a:buSzTx/>
              <a:buNone/>
              <a:defRPr sz="1800"/>
            </a:pPr>
            <a:r>
              <a:rPr lang="it-IT" sz="3400" b="1" dirty="0" smtClean="0"/>
              <a:t>Raggiungi il sito </a:t>
            </a:r>
            <a:r>
              <a:rPr lang="it-IT" sz="3400" b="1" dirty="0" smtClean="0">
                <a:hlinkClick r:id="rId2"/>
              </a:rPr>
              <a:t>www.dueparole.it</a:t>
            </a:r>
            <a:r>
              <a:rPr lang="it-IT" sz="3400" b="1" dirty="0" smtClean="0"/>
              <a:t> ed esplorane il contenuto</a:t>
            </a:r>
          </a:p>
          <a:p>
            <a:pPr marL="0" indent="0">
              <a:lnSpc>
                <a:spcPct val="90000"/>
              </a:lnSpc>
              <a:buSzTx/>
              <a:buNone/>
              <a:defRPr sz="1800"/>
            </a:pPr>
            <a:r>
              <a:rPr lang="it-IT" sz="3400" b="1" dirty="0"/>
              <a:t/>
            </a:r>
            <a:br>
              <a:rPr lang="it-IT" sz="3400" b="1" dirty="0"/>
            </a:br>
            <a:r>
              <a:rPr lang="it-IT" sz="3400" b="1" dirty="0" smtClean="0"/>
              <a:t>Scarica e leggi </a:t>
            </a:r>
            <a:r>
              <a:rPr lang="it-IT" sz="3400" b="1" dirty="0" smtClean="0">
                <a:hlinkClick r:id="rId3"/>
              </a:rPr>
              <a:t>questi documenti</a:t>
            </a:r>
            <a:endParaRPr lang="it-IT" sz="3400" b="1" dirty="0" smtClean="0"/>
          </a:p>
          <a:p>
            <a:pPr marL="0" indent="0">
              <a:lnSpc>
                <a:spcPct val="90000"/>
              </a:lnSpc>
              <a:buSzTx/>
              <a:buNone/>
              <a:defRPr sz="1800"/>
            </a:pPr>
            <a:endParaRPr lang="it-IT" sz="3400" b="1" dirty="0"/>
          </a:p>
          <a:p>
            <a:pPr marL="0" indent="0">
              <a:lnSpc>
                <a:spcPct val="90000"/>
              </a:lnSpc>
              <a:buSzTx/>
              <a:buNone/>
              <a:defRPr sz="1800"/>
            </a:pPr>
            <a:r>
              <a:rPr lang="it-IT" sz="3400" b="1" dirty="0" smtClean="0"/>
              <a:t>Esplora il sito </a:t>
            </a:r>
            <a:r>
              <a:rPr lang="it-IT" sz="3400" b="1" dirty="0" smtClean="0">
                <a:hlinkClick r:id="rId4"/>
              </a:rPr>
              <a:t>comunicare sul web/scrittura</a:t>
            </a:r>
            <a:endParaRPr lang="it-IT" sz="3400" b="1" dirty="0"/>
          </a:p>
          <a:p>
            <a:pPr marL="0" indent="0">
              <a:lnSpc>
                <a:spcPct val="90000"/>
              </a:lnSpc>
              <a:buSzTx/>
              <a:buNone/>
              <a:defRPr sz="1800"/>
            </a:pPr>
            <a:endParaRPr lang="it-IT" sz="3400" b="1" dirty="0" smtClean="0"/>
          </a:p>
          <a:p>
            <a:pPr marL="0" indent="0">
              <a:lnSpc>
                <a:spcPct val="90000"/>
              </a:lnSpc>
              <a:buSzTx/>
              <a:buNone/>
              <a:defRPr sz="1800"/>
            </a:pPr>
            <a:endParaRPr lang="it-IT" sz="2600" b="1" i="1" dirty="0" smtClean="0"/>
          </a:p>
          <a:p>
            <a:pPr marL="0" indent="0">
              <a:lnSpc>
                <a:spcPct val="90000"/>
              </a:lnSpc>
              <a:buSzTx/>
              <a:buNone/>
              <a:defRPr sz="1800"/>
            </a:pPr>
            <a:endParaRPr lang="it-IT" sz="2600" b="1" i="1" dirty="0" smtClean="0"/>
          </a:p>
          <a:p>
            <a:pPr marL="0" indent="0">
              <a:lnSpc>
                <a:spcPct val="90000"/>
              </a:lnSpc>
              <a:buSzTx/>
              <a:buNone/>
              <a:defRPr sz="1800"/>
            </a:pPr>
            <a:endParaRPr sz="2600" b="1" i="1" dirty="0"/>
          </a:p>
        </p:txBody>
      </p:sp>
    </p:spTree>
    <p:extLst>
      <p:ext uri="{BB962C8B-B14F-4D97-AF65-F5344CB8AC3E}">
        <p14:creationId xmlns:p14="http://schemas.microsoft.com/office/powerpoint/2010/main" val="410782446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Shape 185"/>
          <p:cNvSpPr>
            <a:spLocks noGrp="1"/>
          </p:cNvSpPr>
          <p:nvPr>
            <p:ph type="title"/>
          </p:nvPr>
        </p:nvSpPr>
        <p:spPr>
          <a:xfrm>
            <a:off x="457200" y="155447"/>
            <a:ext cx="8229600" cy="1252729"/>
          </a:xfrm>
          <a:prstGeom prst="rect">
            <a:avLst/>
          </a:prstGeom>
        </p:spPr>
        <p:txBody>
          <a:bodyPr>
            <a:normAutofit fontScale="90000"/>
          </a:bodyPr>
          <a:lstStyle>
            <a:lvl1pPr defTabSz="877823">
              <a:defRPr sz="3839"/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lang="it-IT" sz="3839" b="1" dirty="0" smtClean="0">
                <a:solidFill>
                  <a:srgbClr val="F0AD00"/>
                </a:solidFill>
              </a:rPr>
              <a:t>Comprensibilità e leggibilità dei testi - 2</a:t>
            </a:r>
            <a:r>
              <a:rPr sz="3839" b="1" dirty="0">
                <a:solidFill>
                  <a:srgbClr val="F0AD00"/>
                </a:solidFill>
              </a:rPr>
              <a:t>	</a:t>
            </a:r>
          </a:p>
        </p:txBody>
      </p:sp>
      <p:sp>
        <p:nvSpPr>
          <p:cNvPr id="186" name="Shape 186"/>
          <p:cNvSpPr>
            <a:spLocks noGrp="1"/>
          </p:cNvSpPr>
          <p:nvPr>
            <p:ph type="body" idx="1"/>
          </p:nvPr>
        </p:nvSpPr>
        <p:spPr>
          <a:xfrm>
            <a:off x="0" y="1486220"/>
            <a:ext cx="9213801" cy="537178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>
              <a:lnSpc>
                <a:spcPct val="90000"/>
              </a:lnSpc>
              <a:buSzTx/>
              <a:buNone/>
              <a:defRPr sz="1800"/>
            </a:pPr>
            <a:r>
              <a:rPr lang="it-IT" sz="3400" b="1" i="1" dirty="0" smtClean="0"/>
              <a:t>Attività</a:t>
            </a:r>
            <a:r>
              <a:rPr lang="it-IT" sz="2800" b="1" i="1" dirty="0" smtClean="0"/>
              <a:t>. </a:t>
            </a:r>
            <a:endParaRPr lang="it-IT" sz="3400" b="1" dirty="0"/>
          </a:p>
          <a:p>
            <a:pPr marL="571500" indent="-571500">
              <a:lnSpc>
                <a:spcPct val="90000"/>
              </a:lnSpc>
              <a:buSzTx/>
              <a:defRPr sz="1800"/>
            </a:pPr>
            <a:r>
              <a:rPr lang="it-IT" sz="3600" b="1" dirty="0" smtClean="0"/>
              <a:t>Utilizzando le indicazioni ricavabili dalla slide precedente, prova a semplificare in più modi una voce di Wikipedia, della Treccani online o una pagina Web a tua scelta, compreso un articolo di un quotidiano online</a:t>
            </a:r>
          </a:p>
          <a:p>
            <a:pPr marL="571500" indent="-571500">
              <a:lnSpc>
                <a:spcPct val="90000"/>
              </a:lnSpc>
              <a:buSzTx/>
              <a:defRPr sz="1800"/>
            </a:pPr>
            <a:r>
              <a:rPr lang="it-IT" sz="3600" b="1" dirty="0" smtClean="0"/>
              <a:t>Ora prova a semplificare parte di un libro di testo in uso nella realtà dove operi.</a:t>
            </a:r>
          </a:p>
          <a:p>
            <a:pPr marL="0" indent="0">
              <a:lnSpc>
                <a:spcPct val="90000"/>
              </a:lnSpc>
              <a:buSzTx/>
              <a:buNone/>
              <a:defRPr sz="1800"/>
            </a:pPr>
            <a:r>
              <a:rPr lang="it-IT" sz="3600" b="1" dirty="0" smtClean="0"/>
              <a:t>Considera che queste modalità di lavoro sono valide anche per altri tipi di disabilità.</a:t>
            </a:r>
            <a:endParaRPr lang="it-IT" sz="3600" b="1" dirty="0"/>
          </a:p>
          <a:p>
            <a:pPr marL="0" indent="0">
              <a:lnSpc>
                <a:spcPct val="90000"/>
              </a:lnSpc>
              <a:buSzTx/>
              <a:buNone/>
              <a:defRPr sz="1800"/>
            </a:pPr>
            <a:endParaRPr lang="it-IT" sz="3400" b="1" dirty="0" smtClean="0"/>
          </a:p>
          <a:p>
            <a:pPr marL="0" indent="0">
              <a:lnSpc>
                <a:spcPct val="90000"/>
              </a:lnSpc>
              <a:buSzTx/>
              <a:buNone/>
              <a:defRPr sz="1800"/>
            </a:pPr>
            <a:endParaRPr lang="it-IT" sz="2600" b="1" i="1" dirty="0" smtClean="0"/>
          </a:p>
          <a:p>
            <a:pPr marL="0" indent="0">
              <a:lnSpc>
                <a:spcPct val="90000"/>
              </a:lnSpc>
              <a:buSzTx/>
              <a:buNone/>
              <a:defRPr sz="1800"/>
            </a:pPr>
            <a:endParaRPr lang="it-IT" sz="2600" b="1" i="1" dirty="0" smtClean="0"/>
          </a:p>
          <a:p>
            <a:pPr marL="0" indent="0">
              <a:lnSpc>
                <a:spcPct val="90000"/>
              </a:lnSpc>
              <a:buSzTx/>
              <a:buNone/>
              <a:defRPr sz="1800"/>
            </a:pPr>
            <a:endParaRPr sz="2600" b="1" i="1" dirty="0"/>
          </a:p>
        </p:txBody>
      </p:sp>
    </p:spTree>
    <p:extLst>
      <p:ext uri="{BB962C8B-B14F-4D97-AF65-F5344CB8AC3E}">
        <p14:creationId xmlns:p14="http://schemas.microsoft.com/office/powerpoint/2010/main" val="31651033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Shape 185"/>
          <p:cNvSpPr>
            <a:spLocks noGrp="1"/>
          </p:cNvSpPr>
          <p:nvPr>
            <p:ph type="title"/>
          </p:nvPr>
        </p:nvSpPr>
        <p:spPr>
          <a:xfrm>
            <a:off x="457200" y="155447"/>
            <a:ext cx="8229600" cy="1252729"/>
          </a:xfrm>
          <a:prstGeom prst="rect">
            <a:avLst/>
          </a:prstGeom>
        </p:spPr>
        <p:txBody>
          <a:bodyPr>
            <a:normAutofit/>
          </a:bodyPr>
          <a:lstStyle>
            <a:lvl1pPr defTabSz="877823">
              <a:defRPr sz="3839"/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lang="it-IT" sz="3839" b="1" dirty="0" smtClean="0">
                <a:solidFill>
                  <a:srgbClr val="F0AD00"/>
                </a:solidFill>
              </a:rPr>
              <a:t>In sintesi</a:t>
            </a:r>
            <a:r>
              <a:rPr sz="3839" b="1" dirty="0">
                <a:solidFill>
                  <a:srgbClr val="F0AD00"/>
                </a:solidFill>
              </a:rPr>
              <a:t>	</a:t>
            </a:r>
          </a:p>
        </p:txBody>
      </p:sp>
      <p:sp>
        <p:nvSpPr>
          <p:cNvPr id="186" name="Shape 186"/>
          <p:cNvSpPr>
            <a:spLocks noGrp="1"/>
          </p:cNvSpPr>
          <p:nvPr>
            <p:ph type="body" idx="1"/>
          </p:nvPr>
        </p:nvSpPr>
        <p:spPr>
          <a:xfrm>
            <a:off x="0" y="1486220"/>
            <a:ext cx="9213801" cy="537178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>
              <a:lnSpc>
                <a:spcPct val="90000"/>
              </a:lnSpc>
              <a:buSzTx/>
              <a:buNone/>
              <a:defRPr sz="1800"/>
            </a:pPr>
            <a:r>
              <a:rPr lang="it-IT" sz="3400" b="1" i="1" dirty="0" smtClean="0"/>
              <a:t>Attività</a:t>
            </a:r>
            <a:r>
              <a:rPr lang="it-IT" sz="2800" b="1" i="1" dirty="0" smtClean="0"/>
              <a:t>. </a:t>
            </a:r>
          </a:p>
          <a:p>
            <a:pPr marL="0" indent="0">
              <a:lnSpc>
                <a:spcPct val="90000"/>
              </a:lnSpc>
              <a:buSzTx/>
              <a:buNone/>
              <a:defRPr sz="1800"/>
            </a:pPr>
            <a:endParaRPr lang="it-IT" sz="3400" b="1" dirty="0"/>
          </a:p>
          <a:p>
            <a:pPr marL="0" indent="0">
              <a:lnSpc>
                <a:spcPct val="90000"/>
              </a:lnSpc>
              <a:buSzTx/>
              <a:buNone/>
              <a:defRPr sz="1800"/>
            </a:pPr>
            <a:r>
              <a:rPr lang="it-IT" sz="3400" b="1" dirty="0" smtClean="0"/>
              <a:t>Esplora la voce </a:t>
            </a:r>
            <a:r>
              <a:rPr lang="it-IT" sz="3400" b="1" dirty="0" smtClean="0">
                <a:hlinkClick r:id="rId2"/>
              </a:rPr>
              <a:t>Disabilità uditiva </a:t>
            </a:r>
            <a:r>
              <a:rPr lang="it-IT" sz="3400" b="1" dirty="0" smtClean="0"/>
              <a:t>di </a:t>
            </a:r>
            <a:r>
              <a:rPr lang="it-IT" sz="3400" b="1" dirty="0" err="1" smtClean="0"/>
              <a:t>Handitecno</a:t>
            </a:r>
            <a:r>
              <a:rPr lang="it-IT" sz="3400" b="1" dirty="0" smtClean="0"/>
              <a:t> di Indire </a:t>
            </a:r>
            <a:endParaRPr lang="it-IT" sz="3400" b="1" dirty="0"/>
          </a:p>
          <a:p>
            <a:pPr marL="0" indent="0">
              <a:lnSpc>
                <a:spcPct val="90000"/>
              </a:lnSpc>
              <a:buSzTx/>
              <a:buNone/>
              <a:defRPr sz="1800"/>
            </a:pPr>
            <a:endParaRPr lang="it-IT" sz="3400" b="1" dirty="0" smtClean="0"/>
          </a:p>
          <a:p>
            <a:pPr marL="0" indent="0">
              <a:lnSpc>
                <a:spcPct val="90000"/>
              </a:lnSpc>
              <a:buSzTx/>
              <a:buNone/>
              <a:defRPr sz="1800"/>
            </a:pPr>
            <a:endParaRPr lang="it-IT" sz="2600" b="1" i="1" dirty="0" smtClean="0"/>
          </a:p>
          <a:p>
            <a:pPr marL="0" indent="0">
              <a:lnSpc>
                <a:spcPct val="90000"/>
              </a:lnSpc>
              <a:buSzTx/>
              <a:buNone/>
              <a:defRPr sz="1800"/>
            </a:pPr>
            <a:endParaRPr lang="it-IT" sz="2600" b="1" i="1" dirty="0" smtClean="0"/>
          </a:p>
          <a:p>
            <a:pPr marL="0" indent="0">
              <a:lnSpc>
                <a:spcPct val="90000"/>
              </a:lnSpc>
              <a:buSzTx/>
              <a:buNone/>
              <a:defRPr sz="1800"/>
            </a:pPr>
            <a:endParaRPr sz="2600" b="1" i="1" dirty="0"/>
          </a:p>
        </p:txBody>
      </p:sp>
    </p:spTree>
    <p:extLst>
      <p:ext uri="{BB962C8B-B14F-4D97-AF65-F5344CB8AC3E}">
        <p14:creationId xmlns:p14="http://schemas.microsoft.com/office/powerpoint/2010/main" val="470642521"/>
      </p:ext>
    </p:extLst>
  </p:cSld>
  <p:clrMapOvr>
    <a:masterClrMapping/>
  </p:clrMapOvr>
  <p:transition spd="med"/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>
            <a:spLocks noGrp="1"/>
          </p:cNvSpPr>
          <p:nvPr>
            <p:ph type="title"/>
          </p:nvPr>
        </p:nvSpPr>
        <p:spPr>
          <a:xfrm>
            <a:off x="685800" y="3355847"/>
            <a:ext cx="8077200" cy="1673352"/>
          </a:xfrm>
          <a:prstGeom prst="rect">
            <a:avLst/>
          </a:prstGeom>
        </p:spPr>
        <p:txBody>
          <a:bodyPr/>
          <a:lstStyle/>
          <a:p>
            <a:pPr lvl="0">
              <a:defRPr sz="1800" b="0">
                <a:solidFill>
                  <a:srgbClr val="000000"/>
                </a:solidFill>
              </a:defRPr>
            </a:pPr>
            <a:r>
              <a:rPr lang="it-IT" sz="4700" b="1" dirty="0" smtClean="0">
                <a:solidFill>
                  <a:srgbClr val="F0AD00"/>
                </a:solidFill>
              </a:rPr>
              <a:t>NOTE SPARSE</a:t>
            </a:r>
            <a:endParaRPr sz="4700" b="1" dirty="0">
              <a:solidFill>
                <a:srgbClr val="F0AD00"/>
              </a:solidFill>
            </a:endParaRPr>
          </a:p>
        </p:txBody>
      </p:sp>
      <p:sp>
        <p:nvSpPr>
          <p:cNvPr id="128" name="Shape 128"/>
          <p:cNvSpPr>
            <a:spLocks noGrp="1"/>
          </p:cNvSpPr>
          <p:nvPr>
            <p:ph type="body" idx="1"/>
          </p:nvPr>
        </p:nvSpPr>
        <p:spPr>
          <a:xfrm>
            <a:off x="302806" y="5225670"/>
            <a:ext cx="7961818" cy="1043925"/>
          </a:xfrm>
          <a:prstGeom prst="rect">
            <a:avLst/>
          </a:prstGeom>
        </p:spPr>
        <p:txBody>
          <a:bodyPr/>
          <a:lstStyle/>
          <a:p>
            <a:pPr lvl="0">
              <a:defRPr sz="2400" b="1"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56541312"/>
      </p:ext>
    </p:extLst>
  </p:cSld>
  <p:clrMapOvr>
    <a:masterClrMapping/>
  </p:clrMapOvr>
  <p:transition spd="med"/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Rappresentazione grafica delle conoscenz</a:t>
            </a:r>
            <a:r>
              <a:rPr lang="it-IT" dirty="0"/>
              <a:t>e</a:t>
            </a:r>
          </a:p>
        </p:txBody>
      </p:sp>
      <p:pic>
        <p:nvPicPr>
          <p:cNvPr id="5" name="Immagine 4" descr="Schermata 2015-03-17 alle 09.20.34.png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868" y="1681504"/>
            <a:ext cx="6716111" cy="4978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87770"/>
      </p:ext>
    </p:extLst>
  </p:cSld>
  <p:clrMapOvr>
    <a:masterClrMapping/>
  </p:clrMapOvr>
  <p:transition spd="med"/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SINTESI VOCALE</a:t>
            </a:r>
            <a:endParaRPr lang="it-IT" dirty="0"/>
          </a:p>
        </p:txBody>
      </p:sp>
      <p:pic>
        <p:nvPicPr>
          <p:cNvPr id="4" name="Immagine 3" descr="Schermata 2014-12-02 alle 18.36.45.png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12" y="2026526"/>
            <a:ext cx="6794897" cy="441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32056856"/>
      </p:ext>
    </p:extLst>
  </p:cSld>
  <p:clrMapOvr>
    <a:masterClrMapping/>
  </p:clrMapOvr>
  <p:transition spd="med"/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PROGETTO FACILITOFFICE</a:t>
            </a:r>
            <a:endParaRPr lang="it-IT" dirty="0"/>
          </a:p>
        </p:txBody>
      </p:sp>
      <p:pic>
        <p:nvPicPr>
          <p:cNvPr id="5" name="Immagine 2" descr="Schermata 2014-12-02 alle 18.42.38.png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2948" y="2747963"/>
            <a:ext cx="6521053" cy="3099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mmagine 1" descr="Schermata 2014-12-02 alle 18.40.13.png">
            <a:hlinkClick r:id="rId4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2" y="1769269"/>
            <a:ext cx="4768454" cy="3374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70591100"/>
      </p:ext>
    </p:extLst>
  </p:cSld>
  <p:clrMapOvr>
    <a:masterClrMapping/>
  </p:clrMapOvr>
  <p:transition spd="med"/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FONT AD ALTA </a:t>
            </a:r>
            <a:r>
              <a:rPr lang="it-IT" cap="all" dirty="0" err="1" smtClean="0"/>
              <a:t>LEGGIBILITà</a:t>
            </a:r>
            <a:endParaRPr lang="it-IT" cap="all" dirty="0"/>
          </a:p>
        </p:txBody>
      </p:sp>
      <p:pic>
        <p:nvPicPr>
          <p:cNvPr id="7" name="Immagine 3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7504" y="1684735"/>
            <a:ext cx="7209234" cy="4316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6401947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155447"/>
            <a:ext cx="9144000" cy="1414045"/>
          </a:xfrm>
        </p:spPr>
        <p:txBody>
          <a:bodyPr/>
          <a:lstStyle/>
          <a:p>
            <a:r>
              <a:rPr lang="it-IT" dirty="0" smtClean="0"/>
              <a:t>Profilo professionale generale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1" indent="0">
              <a:buFont typeface="Arial" charset="0"/>
              <a:buChar char="•"/>
              <a:defRPr/>
            </a:pPr>
            <a:r>
              <a:rPr lang="it-IT" sz="3600" b="1" dirty="0">
                <a:latin typeface="Calibri" charset="0"/>
              </a:rPr>
              <a:t>Nozioni e procedure tecniche </a:t>
            </a:r>
          </a:p>
          <a:p>
            <a:pPr lvl="1" indent="0">
              <a:buFont typeface="Arial" charset="0"/>
              <a:buChar char="•"/>
              <a:defRPr/>
            </a:pPr>
            <a:r>
              <a:rPr lang="it-IT" sz="3600" b="1" dirty="0">
                <a:latin typeface="Calibri" charset="0"/>
              </a:rPr>
              <a:t> Conoscenze giuridiche</a:t>
            </a:r>
          </a:p>
          <a:p>
            <a:pPr lvl="1" indent="0">
              <a:buFont typeface="Arial" charset="0"/>
              <a:buChar char="•"/>
              <a:defRPr/>
            </a:pPr>
            <a:r>
              <a:rPr lang="it-IT" sz="3600" b="1" dirty="0">
                <a:latin typeface="Calibri" charset="0"/>
              </a:rPr>
              <a:t> Valenze etiche</a:t>
            </a:r>
          </a:p>
          <a:p>
            <a:pPr lvl="1" indent="0">
              <a:buFont typeface="Arial" charset="0"/>
              <a:buChar char="•"/>
              <a:defRPr/>
            </a:pPr>
            <a:r>
              <a:rPr lang="it-IT" sz="3600" b="1" dirty="0">
                <a:latin typeface="Calibri" charset="0"/>
              </a:rPr>
              <a:t> Prospettive cognitive</a:t>
            </a:r>
          </a:p>
          <a:p>
            <a:pPr lvl="1" indent="0">
              <a:buFont typeface="Arial" charset="0"/>
              <a:buChar char="•"/>
              <a:defRPr/>
            </a:pPr>
            <a:r>
              <a:rPr lang="it-IT" sz="3600" b="1" dirty="0">
                <a:latin typeface="Calibri" charset="0"/>
              </a:rPr>
              <a:t> Atteggiamenti metodologici</a:t>
            </a:r>
          </a:p>
          <a:p>
            <a:pPr lvl="1" indent="0">
              <a:buFont typeface="Arial" charset="0"/>
              <a:buChar char="•"/>
              <a:defRPr/>
            </a:pPr>
            <a:r>
              <a:rPr lang="it-IT" sz="3600" b="1" dirty="0">
                <a:latin typeface="Calibri" charset="0"/>
              </a:rPr>
              <a:t> Capacità progettuali, collettive e individuali</a:t>
            </a:r>
            <a:endParaRPr lang="it-IT" sz="3600" dirty="0"/>
          </a:p>
          <a:p>
            <a:endParaRPr lang="it-IT" dirty="0" smtClean="0"/>
          </a:p>
          <a:p>
            <a:pPr marL="118872" indent="0" algn="ctr">
              <a:buNone/>
            </a:pPr>
            <a:r>
              <a:rPr lang="it-IT" sz="2400" b="1" i="1" dirty="0" smtClean="0"/>
              <a:t>Cfr. «</a:t>
            </a:r>
            <a:r>
              <a:rPr lang="it-IT" sz="2400" b="1" i="1" dirty="0" smtClean="0">
                <a:hlinkClick r:id="rId2"/>
              </a:rPr>
              <a:t>L’insegnante del terzo millennio</a:t>
            </a:r>
            <a:r>
              <a:rPr lang="it-IT" sz="2400" b="1" i="1" dirty="0" smtClean="0"/>
              <a:t>» di M. Guastavigna</a:t>
            </a:r>
          </a:p>
          <a:p>
            <a:pPr marL="118872" indent="0">
              <a:buNone/>
            </a:pPr>
            <a:endParaRPr lang="it-IT" sz="2400" dirty="0"/>
          </a:p>
          <a:p>
            <a:pPr marL="118872" indent="0">
              <a:buNone/>
            </a:pPr>
            <a:r>
              <a:rPr lang="it-IT" sz="3100" dirty="0" smtClean="0"/>
              <a:t> </a:t>
            </a:r>
            <a:r>
              <a:rPr lang="it-IT" sz="3100" b="1" dirty="0" smtClean="0"/>
              <a:t>ATTIVITÀ. Accedi mediante Google all’articolo citato e leggi – per ora – l’introduzione. È utile e </a:t>
            </a:r>
            <a:r>
              <a:rPr lang="it-IT" sz="3100" b="1" dirty="0"/>
              <a:t>sostenibile </a:t>
            </a:r>
            <a:r>
              <a:rPr lang="it-IT" sz="3100" b="1" dirty="0" smtClean="0"/>
              <a:t>questa modalità di </a:t>
            </a:r>
            <a:r>
              <a:rPr lang="it-IT" sz="3100" b="1" dirty="0"/>
              <a:t>lettura? Per quanto tempo? Quali vantaggi ha? Quali criticità? Hai incontrato concetti e nozioni utili?</a:t>
            </a:r>
          </a:p>
          <a:p>
            <a:pPr marL="118872" indent="0">
              <a:buNone/>
            </a:pPr>
            <a:endParaRPr lang="it-IT" sz="2400" b="1" dirty="0"/>
          </a:p>
          <a:p>
            <a:pPr marL="118872" indent="0">
              <a:buNone/>
            </a:pPr>
            <a:endParaRPr lang="it-IT" sz="2400" dirty="0"/>
          </a:p>
        </p:txBody>
      </p:sp>
    </p:spTree>
    <p:extLst>
      <p:ext uri="{BB962C8B-B14F-4D97-AF65-F5344CB8AC3E}">
        <p14:creationId xmlns:p14="http://schemas.microsoft.com/office/powerpoint/2010/main" val="57007385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Nozioni tecniche e giuridiche</a:t>
            </a:r>
            <a:endParaRPr lang="it-IT" dirty="0"/>
          </a:p>
        </p:txBody>
      </p:sp>
      <p:sp>
        <p:nvSpPr>
          <p:cNvPr id="6" name="CasellaDiTesto 5"/>
          <p:cNvSpPr txBox="1"/>
          <p:nvPr/>
        </p:nvSpPr>
        <p:spPr>
          <a:xfrm>
            <a:off x="177420" y="5133181"/>
            <a:ext cx="90547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i="1" dirty="0" smtClean="0"/>
              <a:t>ATTIVITÀ</a:t>
            </a:r>
            <a:r>
              <a:rPr lang="it-IT" sz="2400" b="1" dirty="0" smtClean="0"/>
              <a:t>. Quante di queste parole ti restituiscono un senso? Cerca su </a:t>
            </a:r>
            <a:r>
              <a:rPr lang="it-IT" sz="2400" b="1" dirty="0"/>
              <a:t>G</a:t>
            </a:r>
            <a:r>
              <a:rPr lang="it-IT" sz="2400" b="1" dirty="0" smtClean="0"/>
              <a:t>oogle: «il pc e i suoi derivati». Apri il materiale. È </a:t>
            </a:r>
            <a:r>
              <a:rPr lang="it-IT" sz="2400" b="1" dirty="0"/>
              <a:t>utile e sostenibile questa modalità di lettura? </a:t>
            </a:r>
            <a:r>
              <a:rPr lang="it-IT" sz="2400" b="1" dirty="0" smtClean="0"/>
              <a:t>Per quanto tempo? Quali vantaggi ha? Quali criticità? Hai incontrato concetti e nozioni utili?</a:t>
            </a:r>
            <a:endParaRPr lang="it-IT" sz="2400" b="1" dirty="0"/>
          </a:p>
        </p:txBody>
      </p:sp>
      <p:pic>
        <p:nvPicPr>
          <p:cNvPr id="7" name="Immagine 3" descr="Schermata 2013-10-12 alle 21.29.19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2148" y="1576380"/>
            <a:ext cx="7121379" cy="355680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464762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hape 61"/>
          <p:cNvSpPr>
            <a:spLocks noGrp="1"/>
          </p:cNvSpPr>
          <p:nvPr>
            <p:ph type="title"/>
          </p:nvPr>
        </p:nvSpPr>
        <p:spPr>
          <a:xfrm>
            <a:off x="685800" y="3355847"/>
            <a:ext cx="8077200" cy="1673352"/>
          </a:xfrm>
          <a:prstGeom prst="rect">
            <a:avLst/>
          </a:prstGeom>
        </p:spPr>
        <p:txBody>
          <a:bodyPr/>
          <a:lstStyle/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4700" b="1">
                <a:solidFill>
                  <a:srgbClr val="F0AD00"/>
                </a:solidFill>
              </a:rPr>
              <a:t>Tecnologie per la disabilità motoria</a:t>
            </a:r>
          </a:p>
        </p:txBody>
      </p:sp>
      <p:sp>
        <p:nvSpPr>
          <p:cNvPr id="62" name="Shape 62"/>
          <p:cNvSpPr>
            <a:spLocks noGrp="1"/>
          </p:cNvSpPr>
          <p:nvPr>
            <p:ph type="body" idx="1"/>
          </p:nvPr>
        </p:nvSpPr>
        <p:spPr>
          <a:xfrm>
            <a:off x="302806" y="5225670"/>
            <a:ext cx="7961818" cy="1043925"/>
          </a:xfrm>
          <a:prstGeom prst="rect">
            <a:avLst/>
          </a:prstGeom>
        </p:spPr>
        <p:txBody>
          <a:bodyPr/>
          <a:lstStyle/>
          <a:p>
            <a:pPr lvl="0">
              <a:defRPr sz="2400" b="1"/>
            </a:pPr>
            <a:endParaRPr/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0000FF"/>
      </a:hlink>
      <a:folHlink>
        <a:srgbClr val="FF00FF"/>
      </a:folHlink>
    </a:clrScheme>
    <a:fontScheme name="Default">
      <a:majorFont>
        <a:latin typeface="Avenir Roman"/>
        <a:ea typeface="Avenir Roman"/>
        <a:cs typeface="Avenir Roman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50800" dist="25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48000" cap="flat">
          <a:solidFill>
            <a:srgbClr val="F0AD00"/>
          </a:solidFill>
          <a:prstDash val="solid"/>
          <a:bevel/>
        </a:ln>
        <a:effectLst>
          <a:outerShdw blurRad="38100" dist="25400" dir="5400000" rotWithShape="0">
            <a:srgbClr val="000000">
              <a:alpha val="38000"/>
            </a:srgbClr>
          </a:outerShdw>
        </a:effectLst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orbel"/>
            <a:ea typeface="Corbel"/>
            <a:cs typeface="Corbel"/>
            <a:sym typeface="Corbe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48000" cap="flat">
          <a:solidFill>
            <a:srgbClr val="F0AD00"/>
          </a:solidFill>
          <a:prstDash val="solid"/>
          <a:bevel/>
        </a:ln>
        <a:effectLst>
          <a:outerShdw blurRad="50800" dist="25000" dir="5400000" rotWithShape="0">
            <a:srgbClr val="000000">
              <a:alpha val="38000"/>
            </a:srgbClr>
          </a:outerShdw>
        </a:effectLst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orbel"/>
            <a:ea typeface="Corbel"/>
            <a:cs typeface="Corbel"/>
            <a:sym typeface="Corbe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0000FF"/>
      </a:hlink>
      <a:folHlink>
        <a:srgbClr val="FF00FF"/>
      </a:folHlink>
    </a:clrScheme>
    <a:fontScheme name="Default">
      <a:majorFont>
        <a:latin typeface="Avenir Roman"/>
        <a:ea typeface="Avenir Roman"/>
        <a:cs typeface="Avenir Roman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50800" dist="25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48000" cap="flat">
          <a:solidFill>
            <a:srgbClr val="F0AD00"/>
          </a:solidFill>
          <a:prstDash val="solid"/>
          <a:bevel/>
        </a:ln>
        <a:effectLst>
          <a:outerShdw blurRad="38100" dist="25400" dir="5400000" rotWithShape="0">
            <a:srgbClr val="000000">
              <a:alpha val="38000"/>
            </a:srgbClr>
          </a:outerShdw>
        </a:effectLst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orbel"/>
            <a:ea typeface="Corbel"/>
            <a:cs typeface="Corbel"/>
            <a:sym typeface="Corbe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48000" cap="flat">
          <a:solidFill>
            <a:srgbClr val="F0AD00"/>
          </a:solidFill>
          <a:prstDash val="solid"/>
          <a:bevel/>
        </a:ln>
        <a:effectLst>
          <a:outerShdw blurRad="50800" dist="25000" dir="5400000" rotWithShape="0">
            <a:srgbClr val="000000">
              <a:alpha val="38000"/>
            </a:srgbClr>
          </a:outerShdw>
        </a:effectLst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orbel"/>
            <a:ea typeface="Corbel"/>
            <a:cs typeface="Corbel"/>
            <a:sym typeface="Corbe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513</TotalTime>
  <Words>2533</Words>
  <Application>Microsoft Macintosh PowerPoint</Application>
  <PresentationFormat>Presentazione su schermo (4:3)</PresentationFormat>
  <Paragraphs>418</Paragraphs>
  <Slides>69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8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69</vt:i4>
      </vt:variant>
    </vt:vector>
  </HeadingPairs>
  <TitlesOfParts>
    <vt:vector size="78" baseType="lpstr">
      <vt:lpstr>Arial</vt:lpstr>
      <vt:lpstr>Avenir Roman</vt:lpstr>
      <vt:lpstr>Calibri</vt:lpstr>
      <vt:lpstr>Corbel</vt:lpstr>
      <vt:lpstr>Helvetica</vt:lpstr>
      <vt:lpstr>ＭＳ Ｐゴシック</vt:lpstr>
      <vt:lpstr>Wingdings</vt:lpstr>
      <vt:lpstr>Wingdings 2</vt:lpstr>
      <vt:lpstr>Default</vt:lpstr>
      <vt:lpstr>Tecnologie digitali e disabilità motoria, uditiva, visiva: un percorso orientativo.</vt:lpstr>
      <vt:lpstr>Per quanto riguarda i contenuti</vt:lpstr>
      <vt:lpstr>Per quanto riguarda il metodo</vt:lpstr>
      <vt:lpstr>Primi spunti di riflessione</vt:lpstr>
      <vt:lpstr>Ausilio digitale - 1</vt:lpstr>
      <vt:lpstr>Ausilio digitale - 2</vt:lpstr>
      <vt:lpstr>Profilo professionale generale</vt:lpstr>
      <vt:lpstr>Nozioni tecniche e giuridiche</vt:lpstr>
      <vt:lpstr>Tecnologie per la disabilità motoria</vt:lpstr>
      <vt:lpstr>Disturbi  non gravi</vt:lpstr>
      <vt:lpstr>Accorgimenti fondamentali</vt:lpstr>
      <vt:lpstr>L’importanza della posizione e della postura – nozioni</vt:lpstr>
      <vt:lpstr>L’importanza della posizione e della postura – attività</vt:lpstr>
      <vt:lpstr>Disturbi più gravi</vt:lpstr>
      <vt:lpstr>Attività sulla personalizzazione</vt:lpstr>
      <vt:lpstr>Attività sulle periferiche</vt:lpstr>
      <vt:lpstr>Altra Attività</vt:lpstr>
      <vt:lpstr>La predizione di parola</vt:lpstr>
      <vt:lpstr>Riconoscimento vocale</vt:lpstr>
      <vt:lpstr>Libri</vt:lpstr>
      <vt:lpstr>Uso didattico</vt:lpstr>
      <vt:lpstr>La matematica - 1</vt:lpstr>
      <vt:lpstr>La matematica - 2</vt:lpstr>
      <vt:lpstr>La matematica - 3</vt:lpstr>
      <vt:lpstr>Disegnare</vt:lpstr>
      <vt:lpstr>Avvertenze</vt:lpstr>
      <vt:lpstr>Analisi e progettazione didattica</vt:lpstr>
      <vt:lpstr>In sintesi </vt:lpstr>
      <vt:lpstr>Tecnologie per la disabilità visiva</vt:lpstr>
      <vt:lpstr>Esplorazione</vt:lpstr>
      <vt:lpstr>Attività consolidate</vt:lpstr>
      <vt:lpstr>Doppia valenza delle TIC</vt:lpstr>
      <vt:lpstr>Concetto chiave: MULTIMODALITÀ 1</vt:lpstr>
      <vt:lpstr>Concetto chiave: MULTIMODALITÀ - 2</vt:lpstr>
      <vt:lpstr>Concetto chiave: MULTIMODALITÀ - 3</vt:lpstr>
      <vt:lpstr>Sostituzione e uso alternativo di periferiche</vt:lpstr>
      <vt:lpstr>Attività sulle periferiche - 1</vt:lpstr>
      <vt:lpstr>Attività sulle periferiche - 2</vt:lpstr>
      <vt:lpstr>Ipovedenti -1</vt:lpstr>
      <vt:lpstr>Ipovedenti -2</vt:lpstr>
      <vt:lpstr>Audiolibri: attività</vt:lpstr>
      <vt:lpstr>Attività sull’ingrandimento</vt:lpstr>
      <vt:lpstr>Attività di personalizzaizione</vt:lpstr>
      <vt:lpstr>Addestramento</vt:lpstr>
      <vt:lpstr>Software per l’accesso alla matematica</vt:lpstr>
      <vt:lpstr>Per l’insegnante - 1</vt:lpstr>
      <vt:lpstr>Per l’insegnante - 2</vt:lpstr>
      <vt:lpstr>Attività per la tua documentazione </vt:lpstr>
      <vt:lpstr>In sintesi </vt:lpstr>
      <vt:lpstr>Tecnologie per la disabilità uditiva</vt:lpstr>
      <vt:lpstr>Difficoltà (schema semplificato) </vt:lpstr>
      <vt:lpstr>Difficoltà di comunicazione con l’ambiente </vt:lpstr>
      <vt:lpstr>Accesso al computer </vt:lpstr>
      <vt:lpstr>Potenziamento della DFB</vt:lpstr>
      <vt:lpstr>Sussidi per la traduzione della LIS</vt:lpstr>
      <vt:lpstr>Sottotitolazione - 1</vt:lpstr>
      <vt:lpstr>Sottotitolazione  - 2</vt:lpstr>
      <vt:lpstr>Sottotitolazione  - 3</vt:lpstr>
      <vt:lpstr>Accorgimenti</vt:lpstr>
      <vt:lpstr>Leggibilità dei testi </vt:lpstr>
      <vt:lpstr>Il vocabolario di base di De Mauro</vt:lpstr>
      <vt:lpstr>Comprensibilità e leggibilità dei testi - 1</vt:lpstr>
      <vt:lpstr>Comprensibilità e leggibilità dei testi - 2 </vt:lpstr>
      <vt:lpstr>In sintesi </vt:lpstr>
      <vt:lpstr>NOTE SPARSE</vt:lpstr>
      <vt:lpstr>Rappresentazione grafica delle conoscenze</vt:lpstr>
      <vt:lpstr>SINTESI VOCALE</vt:lpstr>
      <vt:lpstr>PROGETTO FACILITOFFICE</vt:lpstr>
      <vt:lpstr>FONT AD ALTA LEGGIBILITà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Tecnologie per la disabilità motoria</dc:title>
  <cp:lastModifiedBy>Marco Guastavigna</cp:lastModifiedBy>
  <cp:revision>69</cp:revision>
  <dcterms:modified xsi:type="dcterms:W3CDTF">2016-05-09T05:32:49Z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666030</vt:lpwstr>
  </property>
  <property fmtid="{D5CDD505-2E9C-101B-9397-08002B2CF9AE}" pid="3" name="NXPowerLiteSettings">
    <vt:lpwstr>F7000400038000</vt:lpwstr>
  </property>
  <property fmtid="{D5CDD505-2E9C-101B-9397-08002B2CF9AE}" pid="4" name="NXPowerLiteVersion">
    <vt:lpwstr>D6.0.9</vt:lpwstr>
  </property>
</Properties>
</file>