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tiff" Extension="tiff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notesMasterIdLst>
    <p:notesMasterId r:id="rId28"/>
  </p:notesMasterIdLst>
  <p:sldIdLst>
    <p:sldId id="256" r:id="rId2"/>
    <p:sldId id="279" r:id="rId3"/>
    <p:sldId id="280" r:id="rId4"/>
    <p:sldId id="271" r:id="rId5"/>
    <p:sldId id="281" r:id="rId6"/>
    <p:sldId id="282" r:id="rId7"/>
    <p:sldId id="283" r:id="rId8"/>
    <p:sldId id="284" r:id="rId9"/>
    <p:sldId id="286" r:id="rId10"/>
    <p:sldId id="285" r:id="rId11"/>
    <p:sldId id="287" r:id="rId12"/>
    <p:sldId id="300" r:id="rId13"/>
    <p:sldId id="301" r:id="rId14"/>
    <p:sldId id="288" r:id="rId15"/>
    <p:sldId id="294" r:id="rId16"/>
    <p:sldId id="302" r:id="rId17"/>
    <p:sldId id="303" r:id="rId18"/>
    <p:sldId id="289" r:id="rId19"/>
    <p:sldId id="305" r:id="rId20"/>
    <p:sldId id="291" r:id="rId21"/>
    <p:sldId id="290" r:id="rId22"/>
    <p:sldId id="293" r:id="rId23"/>
    <p:sldId id="304" r:id="rId24"/>
    <p:sldId id="297" r:id="rId25"/>
    <p:sldId id="296" r:id="rId26"/>
    <p:sldId id="295" r:id="rId27"/>
  </p:sldIdLst>
  <p:sldSz cx="12192000" cy="6858000"/>
  <p:notesSz cx="6858000" cy="9144000"/>
  <p:custDataLst>
    <p:tags r:id="rId29"/>
  </p:custData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694"/>
  </p:normalViewPr>
  <p:slideViewPr>
    <p:cSldViewPr snapToGrid="0">
      <p:cViewPr varScale="1">
        <p:scale>
          <a:sx n="105" d="100"/>
          <a:sy n="105" d="100"/>
        </p:scale>
        <p:origin x="208" y="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6A33A07-3135-4AAB-AD23-17E3BF578CB9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4D17C03-5B70-489C-9B3E-374B95765AD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002174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184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68E7758-48EB-487D-AAAA-985289AA05B5}" type="slidenum">
              <a:rPr lang="it-IT" altLang="it-IT" sz="1200">
                <a:latin typeface="Calibri" panose="020F0502020204030204" pitchFamily="34" charset="0"/>
              </a:rPr>
              <a:pPr eaLnBrk="1" hangingPunct="1"/>
              <a:t>1</a:t>
            </a:fld>
            <a:endParaRPr lang="it-IT" altLang="it-IT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752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10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33561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11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02491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20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5233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22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48333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2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09424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65516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65759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59883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6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50658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60953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8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2384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17C03-5B70-489C-9B3E-374B95765ADB}" type="slidenum">
              <a:rPr lang="it-IT" altLang="it-IT" smtClean="0"/>
              <a:pPr/>
              <a:t>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64960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671CEF-7FE8-49AF-9AC0-B9A4F61C099F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86B46-EDFE-4651-BAA2-FE22DAD2DA8D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0069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BBE1B0BE-8405-409B-AC80-2B9123C98317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A868DC-4EC1-4C1C-B9DD-1307A2061BC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47050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/>
          <a:lstStyle>
            <a:lvl1pPr algn="l">
              <a:defRPr sz="4200" b="1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E7A3D282-DBEC-4D15-94EB-7B2193A18454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266EF72D-E571-4FAB-A9D9-35E83339203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63798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E68060BF-63AF-449C-9E7D-4A2ECDEC3E41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38B3EFAB-1331-467A-9BC0-16BDAF7D9A4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0597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DBAB1A-497F-4E79-B24C-E12B781FF08A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9AEE5-4E1D-4C30-BFB6-4ACBCE9F9C4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92715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B491CE-DA5F-42C4-BC78-D834EED4CB2A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078D0-CE3D-4807-8636-14EE707527C2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66328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9F14B9-2396-47EC-AD6B-13A46C144428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94CCB-77E2-4932-AF90-476AAD7E3183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776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/>
          <a:lstStyle>
            <a:lvl1pPr algn="r">
              <a:defRPr sz="4800" b="1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A27A4C-384E-4E6D-A783-15465EC87EC4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19D68A-1862-46AD-85FE-FD20B70D445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1085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4B0709-C6F5-41DF-A4E1-78C7742AA271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35A9C-BF00-4FD2-BC5C-0B5B6C5E932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409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A9A47E-958F-4D56-BD2A-8FFD73421AD6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86D89-D024-418B-A2A9-384613A0C8B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61446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9EDFC-6B67-4F5C-866A-0A6CB2970640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22154-3F88-4295-84E6-68FF91AE64C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4593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FB8523D6-0B36-4D4E-B2CF-147FD90837AB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031FF-DFCA-415F-B50A-1290EF2E082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85028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816FF-EFC0-4D33-BE51-446EA4A3514E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7A744-B96F-4947-9FBD-4B64632865E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62885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rtlCol="0" anchor="t"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>
          <a:xfrm>
            <a:off x="3886200" y="6042025"/>
            <a:ext cx="976313" cy="365125"/>
          </a:xfrm>
        </p:spPr>
        <p:txBody>
          <a:bodyPr/>
          <a:lstStyle>
            <a:lvl1pPr>
              <a:defRPr/>
            </a:lvl1pPr>
          </a:lstStyle>
          <a:p>
            <a:fld id="{D37A0CE7-FFB6-4FDA-88DF-25D922FB7E73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590550" y="6042025"/>
            <a:ext cx="32956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4862513" y="5916613"/>
            <a:ext cx="1062037" cy="490537"/>
          </a:xfrm>
        </p:spPr>
        <p:txBody>
          <a:bodyPr/>
          <a:lstStyle>
            <a:lvl1pPr>
              <a:defRPr/>
            </a:lvl1pPr>
          </a:lstStyle>
          <a:p>
            <a:fld id="{E721EF71-80DF-4D95-B2F8-750B537FB50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3173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09625" y="447675"/>
            <a:ext cx="10572750" cy="969963"/>
          </a:xfrm>
          <a:prstGeom prst="rect">
            <a:avLst/>
          </a:prstGeom>
          <a:noFill/>
          <a:ln>
            <a:noFill/>
          </a:ln>
          <a:effectLst>
            <a:outerShdw blurRad="50800" rotWithShape="0">
              <a:srgbClr val="808080">
                <a:alpha val="5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9625" y="2184400"/>
            <a:ext cx="10563225" cy="3675063"/>
          </a:xfrm>
          <a:prstGeom prst="rect">
            <a:avLst/>
          </a:prstGeom>
          <a:noFill/>
          <a:ln>
            <a:noFill/>
          </a:ln>
          <a:effectLst>
            <a:outerShdw blurRad="50800" rotWithShape="0">
              <a:srgbClr val="80808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0850" y="6042025"/>
            <a:ext cx="86455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500" y="6042025"/>
            <a:ext cx="1344613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822DB931-DDA3-4B77-9216-EA9D92EF8C05}" type="datetimeFigureOut">
              <a:rPr lang="it-IT" altLang="it-IT"/>
              <a:pPr/>
              <a:t>28/12/20</a:t>
            </a:fld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9113" y="5916613"/>
            <a:ext cx="1062037" cy="490537"/>
          </a:xfrm>
          <a:prstGeom prst="rect">
            <a:avLst/>
          </a:prstGeom>
        </p:spPr>
        <p:txBody>
          <a:bodyPr vert="horz" wrap="square" lIns="91440" tIns="45720" rIns="91440" bIns="10800" numCol="1" anchor="b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A0AEC72-42A2-4143-99B6-9F5FFD6F54A3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28" r:id="rId7"/>
    <p:sldLayoutId id="2147484136" r:id="rId8"/>
    <p:sldLayoutId id="2147484137" r:id="rId9"/>
    <p:sldLayoutId id="2147484129" r:id="rId10"/>
    <p:sldLayoutId id="2147484138" r:id="rId11"/>
    <p:sldLayoutId id="2147484139" r:id="rId12"/>
    <p:sldLayoutId id="2147484140" r:id="rId13"/>
    <p:sldLayoutId id="2147484141" r:id="rId1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FEFEFE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EFEFE"/>
          </a:solidFill>
          <a:latin typeface="Century Gothic" charset="0"/>
          <a:ea typeface="MS PGothic" panose="020B0600070205080204" pitchFamily="34" charset="-128"/>
          <a:cs typeface="ＭＳ Ｐゴシック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Font typeface="Wingdings 2" panose="05020102010507070707" pitchFamily="18" charset="2"/>
        <a:buChar char=""/>
        <a:defRPr sz="1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nt.umn.edu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jeeJ_veDSc?feature=oembed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bby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9G49b-DhNg?feature=oembed" TargetMode="Externa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inote.co/#installation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xGv24nz1O0?feature=oembed" TargetMode="Externa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cusjunior.it/focus-scuola/didattica-distanza-come-annotare-un-video-di-youtube-video/" TargetMode="External"/><Relationship Id="rId2" Type="http://schemas.openxmlformats.org/officeDocument/2006/relationships/hyperlink" Target="https://www.timeline.ly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dpuzzle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urM4Gge9Rw?feature=oembed" TargetMode="Externa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orp.hapyak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lRLdlRNfhk?feature=oembed" TargetMode="External"/><Relationship Id="rId5" Type="http://schemas.openxmlformats.org/officeDocument/2006/relationships/image" Target="../media/image24.png"/><Relationship Id="rId4" Type="http://schemas.openxmlformats.org/officeDocument/2006/relationships/hyperlink" Target="https://www.hapyak.com/portal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CinecittaLuc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rai.tv/dl/RaiTV/programmi.html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YETNzxdpuo?feature=oembed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en.islcollective.com/video-lessons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d.ted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QDgE_eJGTM?feature=oembed" TargetMode="Externa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5HQevTEDw4?feature=oembed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iosito.it/modulo11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du.movavi.com/it" TargetMode="Externa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virtualblognews.altervista.org/ecco-trovare-video-immagini-licenza-creative-commons/25817011/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meo.com/creativecommons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archive.org/details/movie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07975" y="962025"/>
            <a:ext cx="10571163" cy="1668463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Trafficare con i video…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09625" y="5281613"/>
            <a:ext cx="10572750" cy="434975"/>
          </a:xfrm>
        </p:spPr>
        <p:txBody>
          <a:bodyPr rtlCol="0">
            <a:noAutofit/>
          </a:bodyPr>
          <a:lstStyle/>
          <a:p>
            <a:pPr eaLnBrk="1" fontAlgn="auto" hangingPunct="1">
              <a:buFont typeface="Wingdings 2" charset="2"/>
              <a:buNone/>
              <a:defRPr/>
            </a:pPr>
            <a:r>
              <a:rPr lang="it-IT" sz="2400" b="1" dirty="0">
                <a:ea typeface="+mn-ea"/>
                <a:cs typeface="+mn-cs"/>
              </a:rPr>
              <a:t>Marco Guastavigna</a:t>
            </a:r>
          </a:p>
        </p:txBody>
      </p:sp>
      <p:pic>
        <p:nvPicPr>
          <p:cNvPr id="17411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830263"/>
            <a:ext cx="3251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Soluzione “citazione” B – Facebook</a:t>
            </a:r>
          </a:p>
        </p:txBody>
      </p:sp>
      <p:pic>
        <p:nvPicPr>
          <p:cNvPr id="27650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2116138"/>
            <a:ext cx="6526213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NB: </a:t>
            </a:r>
            <a:r>
              <a:rPr lang="it-IT" dirty="0" err="1">
                <a:ea typeface="+mj-ea"/>
                <a:cs typeface="+mj-cs"/>
              </a:rPr>
              <a:t>ePub</a:t>
            </a:r>
            <a:r>
              <a:rPr lang="it-IT" dirty="0">
                <a:ea typeface="+mj-ea"/>
                <a:cs typeface="+mj-cs"/>
              </a:rPr>
              <a:t> editor offre una soluzione automatizzata</a:t>
            </a:r>
          </a:p>
        </p:txBody>
      </p:sp>
      <p:pic>
        <p:nvPicPr>
          <p:cNvPr id="28674" name="Immagine 3" descr="Schermata 2014-11-12 alle 22.38.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2043113"/>
            <a:ext cx="11080750" cy="457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88CD75-DE2F-9A4D-9C0C-28C616009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3320859"/>
            <a:ext cx="4524973" cy="2076333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4800" b="1" dirty="0"/>
              <a:t>«</a:t>
            </a:r>
            <a:r>
              <a:rPr lang="en-US" sz="4800" b="1" dirty="0" err="1"/>
              <a:t>Annotare</a:t>
            </a:r>
            <a:r>
              <a:rPr lang="en-US" sz="4800" b="1" dirty="0"/>
              <a:t>» </a:t>
            </a:r>
            <a:r>
              <a:rPr lang="en-US" sz="4800" b="1" dirty="0" err="1"/>
              <a:t>filmati</a:t>
            </a:r>
            <a:r>
              <a:rPr lang="en-US" sz="4800" b="1" dirty="0"/>
              <a:t> </a:t>
            </a:r>
            <a:r>
              <a:rPr lang="en-US" sz="3800" b="1" dirty="0"/>
              <a:t>(</a:t>
            </a:r>
            <a:r>
              <a:rPr lang="en-US" sz="3800" b="1" dirty="0" err="1"/>
              <a:t>classificazione</a:t>
            </a:r>
            <a:r>
              <a:rPr lang="en-US" sz="3800" b="1" dirty="0"/>
              <a:t> </a:t>
            </a:r>
            <a:br>
              <a:rPr lang="en-US" sz="3800" b="1" dirty="0"/>
            </a:br>
            <a:r>
              <a:rPr lang="en-US" sz="3800" b="1" i="1" dirty="0"/>
              <a:t>in progress</a:t>
            </a:r>
            <a:r>
              <a:rPr lang="en-US" sz="3800" b="1" dirty="0"/>
              <a:t>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0D46F4C-FA85-9343-8A60-D9AC72AD0A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4" r="16810" b="1"/>
          <a:stretch/>
        </p:blipFill>
        <p:spPr>
          <a:xfrm>
            <a:off x="6021086" y="544777"/>
            <a:ext cx="6170914" cy="6313225"/>
          </a:xfrm>
          <a:custGeom>
            <a:avLst/>
            <a:gdLst/>
            <a:ahLst/>
            <a:cxnLst/>
            <a:rect l="l" t="t" r="r" b="b"/>
            <a:pathLst>
              <a:path w="6170914" h="6313225">
                <a:moveTo>
                  <a:pt x="3397813" y="0"/>
                </a:moveTo>
                <a:cubicBezTo>
                  <a:pt x="4453378" y="0"/>
                  <a:pt x="5396522" y="481334"/>
                  <a:pt x="6019731" y="1236489"/>
                </a:cubicBezTo>
                <a:lnTo>
                  <a:pt x="6170914" y="1438663"/>
                </a:lnTo>
                <a:lnTo>
                  <a:pt x="6170914" y="5356963"/>
                </a:lnTo>
                <a:lnTo>
                  <a:pt x="6019731" y="5559138"/>
                </a:lnTo>
                <a:cubicBezTo>
                  <a:pt x="5786028" y="5842321"/>
                  <a:pt x="5507333" y="6086998"/>
                  <a:pt x="5194591" y="6282226"/>
                </a:cubicBezTo>
                <a:lnTo>
                  <a:pt x="5141791" y="6313225"/>
                </a:lnTo>
                <a:lnTo>
                  <a:pt x="1659199" y="6313225"/>
                </a:lnTo>
                <a:lnTo>
                  <a:pt x="1498064" y="6215333"/>
                </a:lnTo>
                <a:cubicBezTo>
                  <a:pt x="594240" y="5604721"/>
                  <a:pt x="0" y="4570663"/>
                  <a:pt x="0" y="3397813"/>
                </a:cubicBezTo>
                <a:cubicBezTo>
                  <a:pt x="0" y="1521253"/>
                  <a:pt x="1521253" y="0"/>
                  <a:pt x="3397813" y="0"/>
                </a:cubicBezTo>
                <a:close/>
              </a:path>
            </a:pathLst>
          </a:cu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156A110-16EC-1644-A822-69D610432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8224" y="381000"/>
            <a:ext cx="318377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5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6">
            <a:extLst>
              <a:ext uri="{FF2B5EF4-FFF2-40B4-BE49-F238E27FC236}">
                <a16:creationId xmlns:a16="http://schemas.microsoft.com/office/drawing/2014/main" id="{974C5CDB-119C-4669-882B-F5E375BC75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E37E89C-3DCB-B948-8C7D-2CA8F667E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2" y="639097"/>
            <a:ext cx="3211392" cy="37811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800" dirty="0">
                <a:ea typeface="+mj-ea"/>
                <a:cs typeface="+mj-cs"/>
              </a:rPr>
              <a:t>1. </a:t>
            </a:r>
            <a:r>
              <a:rPr lang="en-US" sz="3800" dirty="0" err="1">
                <a:ea typeface="+mj-ea"/>
                <a:cs typeface="+mj-cs"/>
              </a:rPr>
              <a:t>Applicazioni</a:t>
            </a:r>
            <a:r>
              <a:rPr lang="en-US" sz="3800" dirty="0">
                <a:ea typeface="+mj-ea"/>
                <a:cs typeface="+mj-cs"/>
              </a:rPr>
              <a:t> dedicate, con </a:t>
            </a:r>
            <a:r>
              <a:rPr lang="en-US" sz="3800" dirty="0" err="1">
                <a:ea typeface="+mj-ea"/>
                <a:cs typeface="+mj-cs"/>
              </a:rPr>
              <a:t>paradigmi</a:t>
            </a:r>
            <a:r>
              <a:rPr lang="en-US" sz="3800" dirty="0">
                <a:ea typeface="+mj-ea"/>
                <a:cs typeface="+mj-cs"/>
              </a:rPr>
              <a:t> </a:t>
            </a:r>
            <a:r>
              <a:rPr lang="en-US" sz="3800" dirty="0" err="1">
                <a:ea typeface="+mj-ea"/>
                <a:cs typeface="+mj-cs"/>
              </a:rPr>
              <a:t>diversi</a:t>
            </a:r>
            <a:r>
              <a:rPr lang="en-US" sz="3800" dirty="0">
                <a:ea typeface="+mj-ea"/>
                <a:cs typeface="+mj-cs"/>
              </a:rPr>
              <a:t> </a:t>
            </a:r>
            <a:r>
              <a:rPr lang="en-US" sz="3800" dirty="0" err="1">
                <a:ea typeface="+mj-ea"/>
                <a:cs typeface="+mj-cs"/>
              </a:rPr>
              <a:t>l’una</a:t>
            </a:r>
            <a:r>
              <a:rPr lang="en-US" sz="3800" dirty="0">
                <a:ea typeface="+mj-ea"/>
                <a:cs typeface="+mj-cs"/>
              </a:rPr>
              <a:t> </a:t>
            </a:r>
            <a:r>
              <a:rPr lang="en-US" sz="3800" dirty="0" err="1">
                <a:ea typeface="+mj-ea"/>
                <a:cs typeface="+mj-cs"/>
              </a:rPr>
              <a:t>dall’altra</a:t>
            </a:r>
            <a:endParaRPr lang="en-US" sz="3800" dirty="0">
              <a:ea typeface="+mj-ea"/>
              <a:cs typeface="+mj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D15FE79-D510-476E-8DA8-A0C91F7E0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0658" y="0"/>
            <a:ext cx="755294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14">
            <a:extLst>
              <a:ext uri="{FF2B5EF4-FFF2-40B4-BE49-F238E27FC236}">
                <a16:creationId xmlns:a16="http://schemas.microsoft.com/office/drawing/2014/main" id="{C9F319E5-675A-4BDE-848C-0976D225E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0386" y="958640"/>
            <a:ext cx="6258150" cy="4945244"/>
          </a:xfrm>
          <a:prstGeom prst="roundRect">
            <a:avLst>
              <a:gd name="adj" fmla="val 3513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arrello Di Shopping Lo - Foto gratis su Pixabay">
            <a:extLst>
              <a:ext uri="{FF2B5EF4-FFF2-40B4-BE49-F238E27FC236}">
                <a16:creationId xmlns:a16="http://schemas.microsoft.com/office/drawing/2014/main" id="{2ACF3F3B-8E73-F04F-986C-E220834F5E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2118" y="1598328"/>
            <a:ext cx="5630441" cy="363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158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6478" y="775849"/>
            <a:ext cx="4467792" cy="30605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VideoAnt</a:t>
            </a:r>
            <a:r>
              <a:rPr lang="en-US" sz="4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4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flusso</a:t>
            </a:r>
            <a:r>
              <a:rPr lang="en-US" sz="4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continuo del </a:t>
            </a:r>
            <a:r>
              <a:rPr lang="en-US" sz="4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filmato</a:t>
            </a:r>
            <a:r>
              <a:rPr lang="en-US" sz="4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 note* a </a:t>
            </a:r>
            <a:r>
              <a:rPr lang="en-US" sz="4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comparsa</a:t>
            </a:r>
            <a:r>
              <a:rPr lang="en-US" sz="4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sincronizzat</a:t>
            </a:r>
            <a:r>
              <a:rPr lang="en-US" sz="42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endParaRPr lang="en-US" sz="4200" b="1" i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Elementi multimediali online 3" descr="Tutorial videoANT: video guida per usare videoANT">
            <a:hlinkClick r:id="" action="ppaction://media"/>
            <a:extLst>
              <a:ext uri="{FF2B5EF4-FFF2-40B4-BE49-F238E27FC236}">
                <a16:creationId xmlns:a16="http://schemas.microsoft.com/office/drawing/2014/main" id="{7BC2F804-F25F-0F48-86D4-862F5D90F94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2229" y="751669"/>
            <a:ext cx="6808171" cy="3829596"/>
          </a:xfrm>
          <a:custGeom>
            <a:avLst/>
            <a:gdLst/>
            <a:ahLst/>
            <a:cxnLst/>
            <a:rect l="l" t="t" r="r" b="b"/>
            <a:pathLst>
              <a:path w="4273177" h="4470400">
                <a:moveTo>
                  <a:pt x="75080" y="0"/>
                </a:moveTo>
                <a:lnTo>
                  <a:pt x="4198097" y="0"/>
                </a:lnTo>
                <a:cubicBezTo>
                  <a:pt x="4239563" y="0"/>
                  <a:pt x="4273177" y="33614"/>
                  <a:pt x="4273177" y="75080"/>
                </a:cubicBezTo>
                <a:lnTo>
                  <a:pt x="4273177" y="4395320"/>
                </a:lnTo>
                <a:cubicBezTo>
                  <a:pt x="4273177" y="4436786"/>
                  <a:pt x="4239563" y="4470400"/>
                  <a:pt x="4198097" y="4470400"/>
                </a:cubicBezTo>
                <a:lnTo>
                  <a:pt x="75080" y="4470400"/>
                </a:lnTo>
                <a:cubicBezTo>
                  <a:pt x="33614" y="4470400"/>
                  <a:pt x="0" y="4436786"/>
                  <a:pt x="0" y="4395320"/>
                </a:cubicBezTo>
                <a:lnTo>
                  <a:pt x="0" y="75080"/>
                </a:lnTo>
                <a:cubicBezTo>
                  <a:pt x="0" y="33614"/>
                  <a:pt x="33614" y="0"/>
                  <a:pt x="75080" y="0"/>
                </a:cubicBezTo>
                <a:close/>
              </a:path>
            </a:pathLst>
          </a:cu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36444342-9AE4-F449-9721-CC26ADE24F2E}"/>
              </a:ext>
            </a:extLst>
          </p:cNvPr>
          <p:cNvSpPr txBox="1">
            <a:spLocks/>
          </p:cNvSpPr>
          <p:nvPr/>
        </p:nvSpPr>
        <p:spPr>
          <a:xfrm>
            <a:off x="7116478" y="4099525"/>
            <a:ext cx="4467792" cy="235005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b="1" dirty="0">
                <a:solidFill>
                  <a:srgbClr val="FFFFFF"/>
                </a:solidFill>
              </a:rPr>
              <a:t>*- </a:t>
            </a:r>
            <a:r>
              <a:rPr lang="en-US" sz="4200" b="1" dirty="0" err="1">
                <a:solidFill>
                  <a:srgbClr val="FFFFFF"/>
                </a:solidFill>
              </a:rPr>
              <a:t>Testo</a:t>
            </a:r>
            <a:r>
              <a:rPr lang="en-US" sz="4200" b="1" dirty="0">
                <a:solidFill>
                  <a:srgbClr val="FFFFFF"/>
                </a:solidFill>
              </a:rPr>
              <a:t> con </a:t>
            </a:r>
            <a:r>
              <a:rPr lang="en-US" sz="4200" b="1" dirty="0" err="1">
                <a:solidFill>
                  <a:srgbClr val="FFFFFF"/>
                </a:solidFill>
              </a:rPr>
              <a:t>titolo</a:t>
            </a:r>
            <a:endParaRPr lang="en-US" sz="4200" b="1" dirty="0">
              <a:solidFill>
                <a:srgbClr val="FFFFFF"/>
              </a:solidFill>
            </a:endParaRPr>
          </a:p>
          <a:p>
            <a:pPr algn="ctr"/>
            <a:r>
              <a:rPr lang="en-US" sz="4200" b="1" dirty="0">
                <a:solidFill>
                  <a:srgbClr val="FFFFFF"/>
                </a:solidFill>
              </a:rPr>
              <a:t>- Catena di </a:t>
            </a:r>
            <a:r>
              <a:rPr lang="en-US" sz="4200" b="1" dirty="0" err="1">
                <a:solidFill>
                  <a:srgbClr val="FFFFFF"/>
                </a:solidFill>
              </a:rPr>
              <a:t>Risposte</a:t>
            </a:r>
            <a:endParaRPr lang="en-US" sz="4200" b="1" dirty="0">
              <a:solidFill>
                <a:srgbClr val="FFFFFF"/>
              </a:solidFill>
            </a:endParaRPr>
          </a:p>
          <a:p>
            <a:pPr algn="ctr"/>
            <a:r>
              <a:rPr lang="en-US" sz="4200" b="1" dirty="0">
                <a:solidFill>
                  <a:srgbClr val="FFFFFF"/>
                </a:solidFill>
              </a:rPr>
              <a:t>(Link </a:t>
            </a:r>
            <a:r>
              <a:rPr lang="en-US" sz="4200" b="1" dirty="0" err="1">
                <a:solidFill>
                  <a:srgbClr val="FFFFFF"/>
                </a:solidFill>
              </a:rPr>
              <a:t>inerti</a:t>
            </a:r>
            <a:r>
              <a:rPr lang="en-US" sz="4200" b="1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387316-015A-6D40-A7E0-87F62F1B18AD}"/>
              </a:ext>
            </a:extLst>
          </p:cNvPr>
          <p:cNvSpPr txBox="1"/>
          <p:nvPr/>
        </p:nvSpPr>
        <p:spPr>
          <a:xfrm>
            <a:off x="1766047" y="4894729"/>
            <a:ext cx="3406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Doppio flusso,</a:t>
            </a:r>
          </a:p>
          <a:p>
            <a:pPr algn="ctr"/>
            <a:r>
              <a:rPr lang="it-IT" b="1" dirty="0"/>
              <a:t>affiancato e ininterrotto</a:t>
            </a:r>
          </a:p>
        </p:txBody>
      </p:sp>
    </p:spTree>
    <p:extLst>
      <p:ext uri="{BB962C8B-B14F-4D97-AF65-F5344CB8AC3E}">
        <p14:creationId xmlns:p14="http://schemas.microsoft.com/office/powerpoint/2010/main" val="14687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611" y="1846533"/>
            <a:ext cx="4467792" cy="306054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Vibby</a:t>
            </a:r>
            <a:r>
              <a:rPr lang="en-US" sz="3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2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flusso</a:t>
            </a:r>
            <a:r>
              <a:rPr lang="en-US" sz="3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dirty="0">
                <a:solidFill>
                  <a:srgbClr val="FFFFFF"/>
                </a:solidFill>
              </a:rPr>
              <a:t>di parti </a:t>
            </a:r>
            <a:r>
              <a:rPr lang="en-US" sz="3200" b="1" i="1" dirty="0" err="1">
                <a:solidFill>
                  <a:srgbClr val="FFFFFF"/>
                </a:solidFill>
              </a:rPr>
              <a:t>selezionate</a:t>
            </a:r>
            <a:r>
              <a:rPr lang="en-US" sz="3200" b="1" i="1" dirty="0">
                <a:solidFill>
                  <a:srgbClr val="FFFFFF"/>
                </a:solidFill>
              </a:rPr>
              <a:t> (highlight) di uno o </a:t>
            </a:r>
            <a:r>
              <a:rPr lang="en-US" sz="3200" b="1" i="1" dirty="0" err="1">
                <a:solidFill>
                  <a:srgbClr val="FFFFFF"/>
                </a:solidFill>
              </a:rPr>
              <a:t>più</a:t>
            </a:r>
            <a:r>
              <a:rPr lang="en-US" sz="3200" b="1" i="1" dirty="0">
                <a:solidFill>
                  <a:srgbClr val="FFFFFF"/>
                </a:solidFill>
              </a:rPr>
              <a:t> </a:t>
            </a:r>
            <a:r>
              <a:rPr lang="en-US" sz="32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filmati</a:t>
            </a:r>
            <a:r>
              <a:rPr lang="en-US" sz="3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con note</a:t>
            </a:r>
            <a:r>
              <a:rPr lang="en-US" sz="3200" b="1" i="1" dirty="0">
                <a:solidFill>
                  <a:srgbClr val="FFFFFF"/>
                </a:solidFill>
              </a:rPr>
              <a:t> </a:t>
            </a:r>
            <a:r>
              <a:rPr lang="en-US" sz="3200" b="1" i="1" dirty="0" err="1">
                <a:solidFill>
                  <a:srgbClr val="FFFFFF"/>
                </a:solidFill>
              </a:rPr>
              <a:t>corrispondenti</a:t>
            </a:r>
            <a:r>
              <a:rPr lang="en-US" sz="3200" b="1" i="1" dirty="0">
                <a:solidFill>
                  <a:srgbClr val="FFFFFF"/>
                </a:solidFill>
              </a:rPr>
              <a:t>*; </a:t>
            </a:r>
            <a:r>
              <a:rPr lang="en-US" sz="3200" b="1" i="1" dirty="0" err="1">
                <a:solidFill>
                  <a:srgbClr val="FFFFFF"/>
                </a:solidFill>
              </a:rPr>
              <a:t>utente</a:t>
            </a:r>
            <a:r>
              <a:rPr lang="en-US" sz="3200" b="1" i="1" dirty="0">
                <a:solidFill>
                  <a:srgbClr val="FFFFFF"/>
                </a:solidFill>
              </a:rPr>
              <a:t> decide la </a:t>
            </a:r>
            <a:r>
              <a:rPr lang="en-US" sz="3200" b="1" i="1" dirty="0" err="1">
                <a:solidFill>
                  <a:srgbClr val="FFFFFF"/>
                </a:solidFill>
              </a:rPr>
              <a:t>fruizione</a:t>
            </a:r>
            <a:r>
              <a:rPr lang="en-US" sz="3200" b="1" i="1" dirty="0">
                <a:solidFill>
                  <a:srgbClr val="FFFFFF"/>
                </a:solidFill>
              </a:rPr>
              <a:t>, full video o highlights</a:t>
            </a:r>
            <a:br>
              <a:rPr lang="en-US" sz="3200" b="1" i="1" dirty="0">
                <a:solidFill>
                  <a:srgbClr val="FFFFFF"/>
                </a:solidFill>
              </a:rPr>
            </a:br>
            <a:endParaRPr lang="en-US" sz="3200" b="1" i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6444342-9AE4-F449-9721-CC26ADE24F2E}"/>
              </a:ext>
            </a:extLst>
          </p:cNvPr>
          <p:cNvSpPr txBox="1">
            <a:spLocks/>
          </p:cNvSpPr>
          <p:nvPr/>
        </p:nvSpPr>
        <p:spPr>
          <a:xfrm>
            <a:off x="7116478" y="4099525"/>
            <a:ext cx="4467792" cy="16150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00" b="1" dirty="0">
              <a:solidFill>
                <a:srgbClr val="FFFFFF"/>
              </a:solidFill>
            </a:endParaRPr>
          </a:p>
        </p:txBody>
      </p:sp>
      <p:pic>
        <p:nvPicPr>
          <p:cNvPr id="3" name="Elementi multimediali online 2" descr="Vibby: video tutorial  italiano">
            <a:hlinkClick r:id="" action="ppaction://media"/>
            <a:extLst>
              <a:ext uri="{FF2B5EF4-FFF2-40B4-BE49-F238E27FC236}">
                <a16:creationId xmlns:a16="http://schemas.microsoft.com/office/drawing/2014/main" id="{238F6B58-67FA-3E41-8CED-6FF9BD130D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3449" y="752876"/>
            <a:ext cx="6588410" cy="3705981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FE99418C-2392-6142-95B3-2C1F679AC8D6}"/>
              </a:ext>
            </a:extLst>
          </p:cNvPr>
          <p:cNvSpPr txBox="1">
            <a:spLocks/>
          </p:cNvSpPr>
          <p:nvPr/>
        </p:nvSpPr>
        <p:spPr>
          <a:xfrm>
            <a:off x="6701859" y="4971268"/>
            <a:ext cx="4467792" cy="16150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FFFF"/>
                </a:solidFill>
              </a:rPr>
              <a:t>*- </a:t>
            </a:r>
            <a:r>
              <a:rPr lang="en-US" sz="3200" b="1" dirty="0" err="1">
                <a:solidFill>
                  <a:srgbClr val="FFFFFF"/>
                </a:solidFill>
              </a:rPr>
              <a:t>Testo</a:t>
            </a:r>
            <a:endParaRPr lang="en-US" sz="3200" b="1" dirty="0">
              <a:solidFill>
                <a:srgbClr val="FFFFFF"/>
              </a:solidFill>
            </a:endParaRPr>
          </a:p>
          <a:p>
            <a:pPr algn="ctr"/>
            <a:r>
              <a:rPr lang="en-US" sz="3200" b="1" dirty="0">
                <a:solidFill>
                  <a:srgbClr val="FFFFFF"/>
                </a:solidFill>
              </a:rPr>
              <a:t>- Catena di </a:t>
            </a:r>
            <a:r>
              <a:rPr lang="en-US" sz="3200" b="1" dirty="0" err="1">
                <a:solidFill>
                  <a:srgbClr val="FFFFFF"/>
                </a:solidFill>
              </a:rPr>
              <a:t>Risposte</a:t>
            </a:r>
            <a:endParaRPr lang="en-US" sz="3200" b="1" dirty="0">
              <a:solidFill>
                <a:srgbClr val="FFFFFF"/>
              </a:solidFill>
            </a:endParaRPr>
          </a:p>
          <a:p>
            <a:pPr algn="ctr"/>
            <a:r>
              <a:rPr lang="en-US" sz="3200" b="1" dirty="0">
                <a:solidFill>
                  <a:srgbClr val="FFFFFF"/>
                </a:solidFill>
              </a:rPr>
              <a:t>- Link </a:t>
            </a:r>
            <a:r>
              <a:rPr lang="en-US" sz="3200" b="1" dirty="0" err="1">
                <a:solidFill>
                  <a:srgbClr val="FFFFFF"/>
                </a:solidFill>
              </a:rPr>
              <a:t>attivabili</a:t>
            </a:r>
            <a:endParaRPr lang="en-US" sz="3200" b="1" dirty="0">
              <a:solidFill>
                <a:srgbClr val="FFFFFF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D150E35-0EA9-BB4B-A777-8CFD13143CF8}"/>
              </a:ext>
            </a:extLst>
          </p:cNvPr>
          <p:cNvSpPr txBox="1"/>
          <p:nvPr/>
        </p:nvSpPr>
        <p:spPr>
          <a:xfrm>
            <a:off x="1766047" y="4894729"/>
            <a:ext cx="3406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Doppio flusso,</a:t>
            </a:r>
          </a:p>
          <a:p>
            <a:pPr algn="ctr"/>
            <a:r>
              <a:rPr lang="it-IT" b="1" dirty="0"/>
              <a:t>affiancato e ininterrotto, </a:t>
            </a:r>
          </a:p>
          <a:p>
            <a:pPr algn="ctr"/>
            <a:r>
              <a:rPr lang="it-IT" b="1" dirty="0"/>
              <a:t>con possibilità di selezionare parti; gestione multipla di video</a:t>
            </a:r>
          </a:p>
        </p:txBody>
      </p:sp>
    </p:spTree>
    <p:extLst>
      <p:ext uri="{BB962C8B-B14F-4D97-AF65-F5344CB8AC3E}">
        <p14:creationId xmlns:p14="http://schemas.microsoft.com/office/powerpoint/2010/main" val="303760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7144" y="4919309"/>
            <a:ext cx="4467792" cy="30605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Yinote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(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estensione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per browser): accesso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mediante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condivisione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di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documenti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esterni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parti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del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filmato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partire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da screenshot </a:t>
            </a:r>
            <a:r>
              <a:rPr lang="en-US" sz="36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elaborati</a:t>
            </a: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*</a:t>
            </a:r>
            <a:b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6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* - </a:t>
            </a:r>
            <a:r>
              <a:rPr lang="en-US" sz="3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testo</a:t>
            </a: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libero </a:t>
            </a:r>
            <a:b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 link </a:t>
            </a:r>
            <a:r>
              <a:rPr lang="en-US" sz="3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attivi</a:t>
            </a: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b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3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strumenti</a:t>
            </a: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grafici</a:t>
            </a: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</a:t>
            </a:r>
            <a:b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36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didascalie</a:t>
            </a:r>
            <a:br>
              <a:rPr lang="en-US" sz="36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4200" b="1" i="1" dirty="0">
                <a:solidFill>
                  <a:srgbClr val="FFFFFF"/>
                </a:solidFill>
              </a:rPr>
            </a:br>
            <a:endParaRPr lang="en-US" sz="4200" b="1" i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6444342-9AE4-F449-9721-CC26ADE24F2E}"/>
              </a:ext>
            </a:extLst>
          </p:cNvPr>
          <p:cNvSpPr txBox="1">
            <a:spLocks/>
          </p:cNvSpPr>
          <p:nvPr/>
        </p:nvSpPr>
        <p:spPr>
          <a:xfrm>
            <a:off x="7116478" y="4099525"/>
            <a:ext cx="4467792" cy="16150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00" b="1" dirty="0">
              <a:solidFill>
                <a:srgbClr val="FFFFFF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FE99418C-2392-6142-95B3-2C1F679AC8D6}"/>
              </a:ext>
            </a:extLst>
          </p:cNvPr>
          <p:cNvSpPr txBox="1">
            <a:spLocks/>
          </p:cNvSpPr>
          <p:nvPr/>
        </p:nvSpPr>
        <p:spPr>
          <a:xfrm>
            <a:off x="7146730" y="3364569"/>
            <a:ext cx="4467792" cy="23500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00" b="1" dirty="0">
              <a:solidFill>
                <a:srgbClr val="FFFFFF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B247DF4-B12A-984C-946C-0027E28ADF20}"/>
              </a:ext>
            </a:extLst>
          </p:cNvPr>
          <p:cNvSpPr txBox="1"/>
          <p:nvPr/>
        </p:nvSpPr>
        <p:spPr>
          <a:xfrm>
            <a:off x="1433686" y="5068293"/>
            <a:ext cx="3406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Accesso a parti di video a partire</a:t>
            </a:r>
          </a:p>
          <a:p>
            <a:pPr algn="ctr"/>
            <a:r>
              <a:rPr lang="it-IT" b="1" dirty="0"/>
              <a:t>da documento di commento</a:t>
            </a:r>
          </a:p>
        </p:txBody>
      </p:sp>
      <p:pic>
        <p:nvPicPr>
          <p:cNvPr id="4" name="Elementi multimediali online 3" descr="Getting started with YiNote">
            <a:hlinkClick r:id="" action="ppaction://media"/>
            <a:extLst>
              <a:ext uri="{FF2B5EF4-FFF2-40B4-BE49-F238E27FC236}">
                <a16:creationId xmlns:a16="http://schemas.microsoft.com/office/drawing/2014/main" id="{1A2DA582-A406-FF4F-A673-2241471C51F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9066" y="345612"/>
            <a:ext cx="6102694" cy="457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9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3117" y="3439968"/>
            <a:ext cx="4467792" cy="30605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it-IT" sz="3600" b="1" i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Timelinely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flusso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filmato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con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arresto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deciso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da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utente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agisce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sulla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timeline </a:t>
            </a:r>
            <a:r>
              <a:rPr lang="en-US" sz="3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delle</a:t>
            </a: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note*</a:t>
            </a:r>
            <a:b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* -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testo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b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immagini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</a:t>
            </a:r>
            <a:b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 link 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attivabili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registrazioni</a:t>
            </a:r>
            <a:r>
              <a:rPr lang="en-US" sz="3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audio-video </a:t>
            </a:r>
            <a:r>
              <a:rPr lang="en-US" sz="3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originali</a:t>
            </a:r>
            <a:br>
              <a:rPr lang="en-US" sz="4200" b="1" i="1" dirty="0">
                <a:solidFill>
                  <a:srgbClr val="FFFFFF"/>
                </a:solidFill>
              </a:rPr>
            </a:br>
            <a:endParaRPr lang="en-US" sz="4200" b="1" i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6444342-9AE4-F449-9721-CC26ADE24F2E}"/>
              </a:ext>
            </a:extLst>
          </p:cNvPr>
          <p:cNvSpPr txBox="1">
            <a:spLocks/>
          </p:cNvSpPr>
          <p:nvPr/>
        </p:nvSpPr>
        <p:spPr>
          <a:xfrm>
            <a:off x="7116478" y="4099525"/>
            <a:ext cx="4467792" cy="16150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00" b="1" dirty="0">
              <a:solidFill>
                <a:srgbClr val="FFFFFF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FE99418C-2392-6142-95B3-2C1F679AC8D6}"/>
              </a:ext>
            </a:extLst>
          </p:cNvPr>
          <p:cNvSpPr txBox="1">
            <a:spLocks/>
          </p:cNvSpPr>
          <p:nvPr/>
        </p:nvSpPr>
        <p:spPr>
          <a:xfrm>
            <a:off x="7146730" y="3364569"/>
            <a:ext cx="4467792" cy="23500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00" b="1" dirty="0">
              <a:solidFill>
                <a:srgbClr val="FFFFFF"/>
              </a:solidFill>
            </a:endParaRPr>
          </a:p>
        </p:txBody>
      </p:sp>
      <p:pic>
        <p:nvPicPr>
          <p:cNvPr id="5" name="Immagine 4">
            <a:hlinkClick r:id="rId3"/>
            <a:extLst>
              <a:ext uri="{FF2B5EF4-FFF2-40B4-BE49-F238E27FC236}">
                <a16:creationId xmlns:a16="http://schemas.microsoft.com/office/drawing/2014/main" id="{8FC8502D-6A5D-1F41-946A-085EAB211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62" y="1034042"/>
            <a:ext cx="6544562" cy="3830566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216AA0F-FAB1-2746-861F-620FA3266269}"/>
              </a:ext>
            </a:extLst>
          </p:cNvPr>
          <p:cNvSpPr txBox="1"/>
          <p:nvPr/>
        </p:nvSpPr>
        <p:spPr>
          <a:xfrm>
            <a:off x="1748215" y="5068293"/>
            <a:ext cx="340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Flusso gestito dall’utente</a:t>
            </a:r>
          </a:p>
        </p:txBody>
      </p:sp>
    </p:spTree>
    <p:extLst>
      <p:ext uri="{BB962C8B-B14F-4D97-AF65-F5344CB8AC3E}">
        <p14:creationId xmlns:p14="http://schemas.microsoft.com/office/powerpoint/2010/main" val="2299158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611" y="5549703"/>
            <a:ext cx="4467792" cy="94148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Edpuzzle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flusso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filmato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con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arresto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attività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* a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comparsa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singola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;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prevista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eventuale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selezione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iniziale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globale</a:t>
            </a:r>
            <a:r>
              <a:rPr lang="en-US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</a:t>
            </a:r>
            <a:r>
              <a:rPr lang="en-US" sz="32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filmato</a:t>
            </a:r>
            <a:b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* </a:t>
            </a:r>
            <a:r>
              <a:rPr lang="en-US" sz="3200" b="1" dirty="0">
                <a:solidFill>
                  <a:schemeClr val="tx1"/>
                </a:solidFill>
              </a:rPr>
              <a:t>- </a:t>
            </a:r>
            <a:r>
              <a:rPr lang="en-US" sz="3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testo</a:t>
            </a: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b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sz="3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domande</a:t>
            </a: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aperte</a:t>
            </a:r>
            <a:b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3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chiuse</a:t>
            </a: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;</a:t>
            </a:r>
            <a:b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 link </a:t>
            </a:r>
            <a:r>
              <a:rPr lang="en-US" sz="32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attivabili</a:t>
            </a:r>
            <a:endParaRPr lang="en-US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Elementi multimediali online 2" descr="Creare videolezioni con EdPuzzle">
            <a:hlinkClick r:id="" action="ppaction://media"/>
            <a:extLst>
              <a:ext uri="{FF2B5EF4-FFF2-40B4-BE49-F238E27FC236}">
                <a16:creationId xmlns:a16="http://schemas.microsoft.com/office/drawing/2014/main" id="{87F4E491-309D-C247-8F14-F5EF59DCE7E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6324" y="987756"/>
            <a:ext cx="6326034" cy="355839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C76713-6AAE-6C47-881D-8F71CB6A2686}"/>
              </a:ext>
            </a:extLst>
          </p:cNvPr>
          <p:cNvSpPr txBox="1"/>
          <p:nvPr/>
        </p:nvSpPr>
        <p:spPr>
          <a:xfrm>
            <a:off x="1766047" y="4894729"/>
            <a:ext cx="3406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Flusso con arresto e comparsa dell’attività</a:t>
            </a:r>
          </a:p>
        </p:txBody>
      </p:sp>
    </p:spTree>
    <p:extLst>
      <p:ext uri="{BB962C8B-B14F-4D97-AF65-F5344CB8AC3E}">
        <p14:creationId xmlns:p14="http://schemas.microsoft.com/office/powerpoint/2010/main" val="239547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454" y="5799746"/>
            <a:ext cx="4467792" cy="94148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33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HapYak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“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Esperienze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” </a:t>
            </a:r>
            <a:r>
              <a:rPr lang="en-US" sz="33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Lezione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Playlist, </a:t>
            </a:r>
            <a:r>
              <a:rPr lang="en-US" sz="33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Pagina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di </a:t>
            </a:r>
            <a:r>
              <a:rPr lang="en-US" sz="33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destinazione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3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Ramificazione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3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Sincronizzazione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 slide</a:t>
            </a:r>
            <a:b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(dal </a:t>
            </a:r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  <a:hlinkClick r:id="rId4"/>
              </a:rPr>
              <a:t>portale</a:t>
            </a:r>
            <a:r>
              <a:rPr lang="en-US" sz="3300" b="1" dirty="0">
                <a:solidFill>
                  <a:srgbClr val="FFFFFF"/>
                </a:solidFill>
              </a:rPr>
              <a:t> </a:t>
            </a:r>
            <a:br>
              <a:rPr lang="en-US" sz="3300" b="1" dirty="0">
                <a:solidFill>
                  <a:srgbClr val="FFFFFF"/>
                </a:solidFill>
              </a:rPr>
            </a:br>
            <a:r>
              <a:rPr lang="en-US" sz="3300" b="1" dirty="0">
                <a:solidFill>
                  <a:srgbClr val="FFFFFF"/>
                </a:solidFill>
              </a:rPr>
              <a:t>Quick Start – </a:t>
            </a:r>
            <a:r>
              <a:rPr lang="en-US" sz="3300" b="1" dirty="0"/>
              <a:t>20 $ al </a:t>
            </a:r>
            <a:r>
              <a:rPr lang="en-US" sz="3300" b="1" dirty="0" err="1"/>
              <a:t>mese</a:t>
            </a:r>
            <a:r>
              <a:rPr lang="en-US" sz="3300" b="1" dirty="0">
                <a:solidFill>
                  <a:srgbClr val="FFFFFF"/>
                </a:solidFill>
              </a:rPr>
              <a:t>)</a:t>
            </a:r>
            <a:b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Strumenti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Capitoli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link, 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inviti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ad 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azione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300" b="1" i="1" dirty="0" err="1">
                <a:solidFill>
                  <a:srgbClr val="FFFFFF"/>
                </a:solidFill>
              </a:rPr>
              <a:t>d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omande</a:t>
            </a:r>
            <a:r>
              <a:rPr lang="en-US" sz="33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3300" b="1" i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sondaggi</a:t>
            </a:r>
            <a:br>
              <a:rPr lang="en-US" sz="4200" b="1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42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C76713-6AAE-6C47-881D-8F71CB6A2686}"/>
              </a:ext>
            </a:extLst>
          </p:cNvPr>
          <p:cNvSpPr txBox="1"/>
          <p:nvPr/>
        </p:nvSpPr>
        <p:spPr>
          <a:xfrm>
            <a:off x="1766047" y="4894729"/>
            <a:ext cx="340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Flussi a gestione variabile</a:t>
            </a:r>
          </a:p>
        </p:txBody>
      </p:sp>
      <p:pic>
        <p:nvPicPr>
          <p:cNvPr id="5" name="Elementi multimediali online 4" descr="Introduction to interactive video channel | IVGuy #1">
            <a:hlinkClick r:id="" action="ppaction://media"/>
            <a:extLst>
              <a:ext uri="{FF2B5EF4-FFF2-40B4-BE49-F238E27FC236}">
                <a16:creationId xmlns:a16="http://schemas.microsoft.com/office/drawing/2014/main" id="{66A1C787-F60E-B24A-BD11-F605A888D42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42434" y="707136"/>
            <a:ext cx="6503504" cy="367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0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Il problema sono i diritti…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890713"/>
            <a:ext cx="12087225" cy="5033962"/>
          </a:xfrm>
        </p:spPr>
        <p:txBody>
          <a:bodyPr rtlCol="0">
            <a:normAutofit/>
          </a:bodyPr>
          <a:lstStyle/>
          <a:p>
            <a:pPr marL="457200" lvl="1" indent="0" eaLnBrk="1" fontAlgn="auto" hangingPunct="1">
              <a:buFont typeface="Wingdings 2" charset="0"/>
              <a:buNone/>
              <a:defRPr/>
            </a:pPr>
            <a:r>
              <a:rPr lang="it-IT" sz="3400" b="1" i="1" dirty="0">
                <a:ea typeface="+mn-ea"/>
              </a:rPr>
              <a:t>Copyright</a:t>
            </a:r>
            <a:r>
              <a:rPr lang="it-IT" sz="3400" b="1" dirty="0">
                <a:ea typeface="+mn-ea"/>
              </a:rPr>
              <a:t> in assenza </a:t>
            </a:r>
          </a:p>
          <a:p>
            <a:pPr marL="457200" lvl="1" indent="0" eaLnBrk="1" fontAlgn="auto" hangingPunct="1">
              <a:buFont typeface="Wingdings 2" charset="0"/>
              <a:buNone/>
              <a:defRPr/>
            </a:pPr>
            <a:r>
              <a:rPr lang="it-IT" sz="3400" b="1" dirty="0">
                <a:ea typeface="+mn-ea"/>
              </a:rPr>
              <a:t>di diverse indicazioni</a:t>
            </a:r>
          </a:p>
        </p:txBody>
      </p:sp>
      <p:pic>
        <p:nvPicPr>
          <p:cNvPr id="19459" name="Immagine 3" descr="yt.jp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63" y="2505075"/>
            <a:ext cx="2744787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Immagine 4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938" y="4416425"/>
            <a:ext cx="194945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7777" y="6387256"/>
            <a:ext cx="4925340" cy="941488"/>
          </a:xfrm>
        </p:spPr>
        <p:txBody>
          <a:bodyPr vert="horz" lIns="91440" tIns="45720" rIns="91440" bIns="45720" rtlCol="0" anchor="b">
            <a:no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Islcollective Video lessons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4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modalità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di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flusso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video,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che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prevedono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arresto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comparsa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dei</a:t>
            </a:r>
            <a: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quesiti</a:t>
            </a:r>
            <a:br>
              <a:rPr lang="en-US" sz="26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*- </a:t>
            </a:r>
            <a:r>
              <a:rPr lang="it-IT" sz="2600" kern="1200" dirty="0" err="1">
                <a:solidFill>
                  <a:schemeClr val="tx1"/>
                </a:solidFill>
                <a:latin typeface="+mj-lt"/>
                <a:cs typeface="+mj-cs"/>
              </a:rPr>
              <a:t>Cloze</a:t>
            </a:r>
            <a:br>
              <a:rPr lang="it-IT" altLang="it-IT" sz="2600" dirty="0">
                <a:solidFill>
                  <a:schemeClr val="tx1"/>
                </a:solidFill>
              </a:rPr>
            </a:br>
            <a:r>
              <a:rPr lang="it-IT" altLang="it-IT" sz="2600" dirty="0">
                <a:solidFill>
                  <a:schemeClr val="tx1"/>
                </a:solidFill>
              </a:rPr>
              <a:t>- </a:t>
            </a:r>
            <a: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Scelta multipla</a:t>
            </a:r>
            <a:br>
              <a:rPr lang="it-IT" altLang="it-IT" sz="2600" dirty="0">
                <a:solidFill>
                  <a:schemeClr val="tx1"/>
                </a:solidFill>
              </a:rPr>
            </a:br>
            <a:r>
              <a:rPr lang="it-IT" altLang="it-IT" sz="2600" dirty="0">
                <a:solidFill>
                  <a:schemeClr val="tx1"/>
                </a:solidFill>
              </a:rPr>
              <a:t>- </a:t>
            </a:r>
            <a: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Frase da riordinare</a:t>
            </a:r>
            <a:br>
              <a:rPr lang="it-IT" altLang="it-IT" sz="2600" dirty="0">
                <a:solidFill>
                  <a:schemeClr val="tx1"/>
                </a:solidFill>
                <a:ea typeface="Times New Roman" panose="02020603050405020304" pitchFamily="18" charset="0"/>
              </a:rPr>
            </a:br>
            <a:r>
              <a:rPr lang="it-IT" altLang="it-IT" sz="2600" dirty="0">
                <a:solidFill>
                  <a:schemeClr val="tx1"/>
                </a:solidFill>
                <a:ea typeface="Times New Roman" panose="02020603050405020304" pitchFamily="18" charset="0"/>
              </a:rPr>
              <a:t>- Domanda a risposta a </a:t>
            </a:r>
            <a:r>
              <a:rPr lang="it-IT" altLang="it-IT" sz="2600" dirty="0" err="1">
                <a:solidFill>
                  <a:schemeClr val="tx1"/>
                </a:solidFill>
                <a:ea typeface="Times New Roman" panose="02020603050405020304" pitchFamily="18" charset="0"/>
              </a:rPr>
              <a:t>perta</a:t>
            </a:r>
            <a:r>
              <a:rPr lang="it-IT" altLang="it-IT" sz="2600" dirty="0">
                <a:solidFill>
                  <a:schemeClr val="tx1"/>
                </a:solidFill>
              </a:rPr>
              <a:t> </a:t>
            </a:r>
            <a:br>
              <a:rPr lang="it-IT" altLang="it-IT" sz="2600" dirty="0">
                <a:solidFill>
                  <a:schemeClr val="tx1"/>
                </a:solidFill>
              </a:rPr>
            </a:br>
            <a:r>
              <a:rPr lang="it-IT" altLang="it-IT" sz="2600" dirty="0">
                <a:solidFill>
                  <a:schemeClr val="tx1"/>
                </a:solidFill>
              </a:rPr>
              <a:t>- </a:t>
            </a:r>
            <a: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Corrispondenze</a:t>
            </a:r>
            <a:br>
              <a:rPr lang="it-IT" altLang="it-IT" sz="2600" dirty="0">
                <a:solidFill>
                  <a:schemeClr val="tx1"/>
                </a:solidFill>
              </a:rPr>
            </a:br>
            <a:r>
              <a:rPr lang="it-IT" altLang="it-IT" sz="2600" dirty="0">
                <a:solidFill>
                  <a:schemeClr val="tx1"/>
                </a:solidFill>
              </a:rPr>
              <a:t>- </a:t>
            </a:r>
            <a: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Dizionario illustrato interattivo</a:t>
            </a:r>
            <a:b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altLang="it-IT" sz="2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- Correzione</a:t>
            </a:r>
            <a:br>
              <a:rPr lang="it-IT" altLang="it-IT" sz="2600" dirty="0">
                <a:solidFill>
                  <a:schemeClr val="tx1"/>
                </a:solidFill>
                <a:ea typeface="Times New Roman" panose="02020603050405020304" pitchFamily="18" charset="0"/>
              </a:rPr>
            </a:br>
            <a:r>
              <a:rPr lang="it-IT" altLang="it-IT" sz="2600" dirty="0">
                <a:solidFill>
                  <a:schemeClr val="tx1"/>
                </a:solidFill>
                <a:ea typeface="Times New Roman" panose="02020603050405020304" pitchFamily="18" charset="0"/>
              </a:rPr>
              <a:t>- Ascolta e tocca la parola (esclusiva; non compatibile con le altre opzioni operative)</a:t>
            </a:r>
            <a:r>
              <a:rPr lang="it-IT" altLang="it-IT" sz="2600" dirty="0">
                <a:solidFill>
                  <a:schemeClr val="tx1"/>
                </a:solidFill>
              </a:rPr>
              <a:t> </a:t>
            </a:r>
            <a:br>
              <a:rPr lang="it-IT" altLang="it-IT" sz="6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en-US" sz="3600" b="1" i="1" dirty="0">
              <a:solidFill>
                <a:schemeClr val="tx1"/>
              </a:solidFill>
            </a:endParaRPr>
          </a:p>
        </p:txBody>
      </p:sp>
      <p:pic>
        <p:nvPicPr>
          <p:cNvPr id="3" name="Elementi multimediali online 2" descr="Video Quiz Options (Updated)">
            <a:hlinkClick r:id="" action="ppaction://media"/>
            <a:extLst>
              <a:ext uri="{FF2B5EF4-FFF2-40B4-BE49-F238E27FC236}">
                <a16:creationId xmlns:a16="http://schemas.microsoft.com/office/drawing/2014/main" id="{E4395E66-DFAD-1E4F-99F3-C654C75DD46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31820" y="670454"/>
            <a:ext cx="6524263" cy="366989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669EAD49-C2BF-9848-82C4-0FCD766CCC66}"/>
              </a:ext>
            </a:extLst>
          </p:cNvPr>
          <p:cNvSpPr txBox="1"/>
          <p:nvPr/>
        </p:nvSpPr>
        <p:spPr>
          <a:xfrm>
            <a:off x="1766047" y="4894729"/>
            <a:ext cx="3406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Flusso interrotto e attività a comparsa sincronizzata</a:t>
            </a:r>
          </a:p>
        </p:txBody>
      </p:sp>
    </p:spTree>
    <p:extLst>
      <p:ext uri="{BB962C8B-B14F-4D97-AF65-F5344CB8AC3E}">
        <p14:creationId xmlns:p14="http://schemas.microsoft.com/office/powerpoint/2010/main" val="163500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94F677-67B4-8843-9A6B-BC231C20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6478" y="5745689"/>
            <a:ext cx="4467792" cy="94148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000" b="1" i="1" kern="1200">
                <a:solidFill>
                  <a:schemeClr val="tx1"/>
                </a:solidFill>
                <a:latin typeface="+mj-lt"/>
                <a:ea typeface="+mj-ea"/>
                <a:cs typeface="+mj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Ted ed</a:t>
            </a:r>
            <a:r>
              <a:rPr lang="en-US" sz="30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flusso del filmato ed attività* </a:t>
            </a:r>
            <a:r>
              <a:rPr lang="en-US" sz="3000" b="1" i="1">
                <a:solidFill>
                  <a:schemeClr val="tx1"/>
                </a:solidFill>
              </a:rPr>
              <a:t>strutturate e selezionabili</a:t>
            </a:r>
            <a:br>
              <a:rPr lang="en-US" sz="3000" b="1" i="1">
                <a:solidFill>
                  <a:schemeClr val="tx1"/>
                </a:solidFill>
              </a:rPr>
            </a:br>
            <a:r>
              <a:rPr lang="en-US" sz="30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compresenti in toto, ma gestibili da utente</a:t>
            </a:r>
            <a:br>
              <a:rPr lang="en-US" sz="30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0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*</a:t>
            </a:r>
            <a:r>
              <a:rPr lang="en-US"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 </a:t>
            </a:r>
            <a:r>
              <a:rPr lang="it-IT" sz="3000" b="1">
                <a:solidFill>
                  <a:schemeClr val="tx1"/>
                </a:solidFill>
              </a:rPr>
              <a:t>Let's Begin</a:t>
            </a:r>
            <a:br>
              <a:rPr lang="it-IT" sz="3000" b="1">
                <a:solidFill>
                  <a:schemeClr val="tx1"/>
                </a:solidFill>
              </a:rPr>
            </a:br>
            <a:r>
              <a:rPr lang="it-IT" sz="3000" b="1">
                <a:solidFill>
                  <a:schemeClr val="tx1"/>
                </a:solidFill>
              </a:rPr>
              <a:t>- Think (domande aperte o chiuse)</a:t>
            </a:r>
            <a:br>
              <a:rPr lang="it-IT" sz="3000" b="1">
                <a:solidFill>
                  <a:schemeClr val="tx1"/>
                </a:solidFill>
              </a:rPr>
            </a:br>
            <a:r>
              <a:rPr lang="it-IT" sz="3000" b="1">
                <a:solidFill>
                  <a:schemeClr val="tx1"/>
                </a:solidFill>
              </a:rPr>
              <a:t>- Dig Deeper</a:t>
            </a:r>
            <a:br>
              <a:rPr lang="it-IT" sz="3000" b="1">
                <a:solidFill>
                  <a:schemeClr val="tx1"/>
                </a:solidFill>
              </a:rPr>
            </a:br>
            <a:r>
              <a:rPr lang="it-IT" sz="3000" b="1">
                <a:solidFill>
                  <a:schemeClr val="tx1"/>
                </a:solidFill>
              </a:rPr>
              <a:t>- Discuss</a:t>
            </a:r>
            <a:br>
              <a:rPr lang="it-IT" sz="3000" b="1">
                <a:solidFill>
                  <a:schemeClr val="tx1"/>
                </a:solidFill>
              </a:rPr>
            </a:br>
            <a:r>
              <a:rPr lang="it-IT" sz="3000" b="1">
                <a:solidFill>
                  <a:schemeClr val="tx1"/>
                </a:solidFill>
              </a:rPr>
              <a:t>- And Finally... </a:t>
            </a:r>
            <a:br>
              <a:rPr lang="it-IT" sz="3000" b="1">
                <a:solidFill>
                  <a:schemeClr val="tx1"/>
                </a:solidFill>
              </a:rPr>
            </a:br>
            <a:r>
              <a:rPr lang="it-IT" sz="3000" b="1">
                <a:solidFill>
                  <a:schemeClr val="tx1"/>
                </a:solidFill>
              </a:rPr>
              <a:t>- Link attivabili</a:t>
            </a:r>
            <a:endParaRPr lang="en-US" sz="3000" b="1" dirty="0">
              <a:solidFill>
                <a:schemeClr val="tx1"/>
              </a:solidFill>
            </a:endParaRPr>
          </a:p>
        </p:txBody>
      </p:sp>
      <p:pic>
        <p:nvPicPr>
          <p:cNvPr id="4" name="Elementi multimediali online 3" descr="TED-Ed Website Tour">
            <a:hlinkClick r:id="" action="ppaction://media"/>
            <a:extLst>
              <a:ext uri="{FF2B5EF4-FFF2-40B4-BE49-F238E27FC236}">
                <a16:creationId xmlns:a16="http://schemas.microsoft.com/office/drawing/2014/main" id="{A2CC04F3-AA74-C345-92BF-6055EDACB2B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6001" y="618393"/>
            <a:ext cx="6833562" cy="3843879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70A9740-3CD1-C040-9065-5B825517D3C5}"/>
              </a:ext>
            </a:extLst>
          </p:cNvPr>
          <p:cNvSpPr txBox="1"/>
          <p:nvPr/>
        </p:nvSpPr>
        <p:spPr>
          <a:xfrm>
            <a:off x="1766047" y="4894729"/>
            <a:ext cx="3406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/>
              <a:t>Piena gestione dell’utente di attività globale e scandita secondo una struttura modulare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93378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6787B8-831B-9142-BB2E-4D7F9CA8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765" y="2578668"/>
            <a:ext cx="4635918" cy="1700663"/>
          </a:xfrm>
        </p:spPr>
        <p:txBody>
          <a:bodyPr>
            <a:normAutofit/>
          </a:bodyPr>
          <a:lstStyle/>
          <a:p>
            <a:r>
              <a:rPr lang="it-IT" dirty="0"/>
              <a:t>Approfondimento individuale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A313B11-319F-474E-91AD-C9ADC641A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1728" y="585216"/>
            <a:ext cx="7363883" cy="5873780"/>
          </a:xfrm>
          <a:solidFill>
            <a:srgbClr val="00B050"/>
          </a:solidFill>
        </p:spPr>
        <p:txBody>
          <a:bodyPr anchor="ctr">
            <a:normAutofit fontScale="85000" lnSpcReduction="10000"/>
          </a:bodyPr>
          <a:lstStyle/>
          <a:p>
            <a:pPr marL="0" indent="0">
              <a:buNone/>
            </a:pPr>
            <a:r>
              <a:rPr lang="it-IT" dirty="0"/>
              <a:t>1. </a:t>
            </a:r>
            <a:r>
              <a:rPr lang="it-IT" sz="3600" dirty="0"/>
              <a:t>Raggiungi le diverse Applicazioni per annotare video e – aiutandoti con i tutorial – individua:</a:t>
            </a:r>
          </a:p>
          <a:p>
            <a:pPr lvl="1"/>
            <a:r>
              <a:rPr lang="it-IT" sz="2800" dirty="0"/>
              <a:t>Bacino dei video impiegabili;</a:t>
            </a:r>
          </a:p>
          <a:p>
            <a:pPr lvl="1"/>
            <a:r>
              <a:rPr lang="it-IT" sz="2800" dirty="0"/>
              <a:t>Modalità di accesso e di stoccaggio dei materiali realizzati da parte degli autori;</a:t>
            </a:r>
          </a:p>
          <a:p>
            <a:pPr lvl="1"/>
            <a:r>
              <a:rPr lang="it-IT" sz="2800" dirty="0"/>
              <a:t>Modalità di condivisione / assegnazione dei materiali realizzati, con altri autori e con i destinatari; eventuale tracciamento delle interazioni autori-destinatari.</a:t>
            </a:r>
          </a:p>
          <a:p>
            <a:pPr marL="0" indent="0">
              <a:buNone/>
            </a:pPr>
            <a:r>
              <a:rPr lang="it-IT" sz="3600" dirty="0"/>
              <a:t>2. Ora scegli un video e imbastisci un’attività. Probabilmente, ti sarà </a:t>
            </a:r>
            <a:r>
              <a:rPr lang="it-IT" sz="3600" dirty="0" err="1"/>
              <a:t>necesario</a:t>
            </a:r>
            <a:r>
              <a:rPr lang="it-IT" sz="3600" dirty="0"/>
              <a:t> uno «</a:t>
            </a:r>
            <a:r>
              <a:rPr lang="it-IT" sz="3600" dirty="0" err="1"/>
              <a:t>storyboard</a:t>
            </a:r>
            <a:r>
              <a:rPr lang="it-IT" sz="3600" dirty="0"/>
              <a:t>»</a:t>
            </a:r>
          </a:p>
          <a:p>
            <a:pPr lvl="1"/>
            <a:endParaRPr lang="it-IT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631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6">
            <a:extLst>
              <a:ext uri="{FF2B5EF4-FFF2-40B4-BE49-F238E27FC236}">
                <a16:creationId xmlns:a16="http://schemas.microsoft.com/office/drawing/2014/main" id="{974C5CDB-119C-4669-882B-F5E375BC75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E37E89C-3DCB-B948-8C7D-2CA8F667E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2" y="639097"/>
            <a:ext cx="3211392" cy="37811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eaLnBrk="1" hangingPunct="1"/>
            <a:r>
              <a:rPr lang="en-US" sz="5000" dirty="0">
                <a:ea typeface="+mj-ea"/>
                <a:cs typeface="+mj-cs"/>
              </a:rPr>
              <a:t>2 Bricolage </a:t>
            </a:r>
            <a:r>
              <a:rPr lang="en-US" sz="5000" dirty="0" err="1">
                <a:ea typeface="+mj-ea"/>
                <a:cs typeface="+mj-cs"/>
              </a:rPr>
              <a:t>digitale</a:t>
            </a:r>
            <a:endParaRPr lang="en-US" sz="5000" dirty="0">
              <a:ea typeface="+mj-ea"/>
              <a:cs typeface="+mj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D15FE79-D510-476E-8DA8-A0C91F7E0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0658" y="0"/>
            <a:ext cx="755294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ounded Rectangle 14">
            <a:extLst>
              <a:ext uri="{FF2B5EF4-FFF2-40B4-BE49-F238E27FC236}">
                <a16:creationId xmlns:a16="http://schemas.microsoft.com/office/drawing/2014/main" id="{C9F319E5-675A-4BDE-848C-0976D225E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0386" y="958640"/>
            <a:ext cx="6258150" cy="4945244"/>
          </a:xfrm>
          <a:prstGeom prst="roundRect">
            <a:avLst>
              <a:gd name="adj" fmla="val 3513"/>
            </a:avLst>
          </a:prstGeom>
          <a:solidFill>
            <a:schemeClr val="tx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Plus de 1 images de Reaft et de Bricolage - Pixabay">
            <a:extLst>
              <a:ext uri="{FF2B5EF4-FFF2-40B4-BE49-F238E27FC236}">
                <a16:creationId xmlns:a16="http://schemas.microsoft.com/office/drawing/2014/main" id="{A8827646-E0EC-224D-99E6-BE9E556CD6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2118" y="1301176"/>
            <a:ext cx="5630441" cy="422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397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6787B8-831B-9142-BB2E-4D7F9CA8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27026"/>
            <a:ext cx="3290887" cy="228758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 err="1">
                <a:solidFill>
                  <a:schemeClr val="tx1"/>
                </a:solidFill>
              </a:rPr>
              <a:t>Valorizzare</a:t>
            </a:r>
            <a:r>
              <a:rPr lang="en-US" sz="3600" dirty="0">
                <a:solidFill>
                  <a:schemeClr val="tx1"/>
                </a:solidFill>
              </a:rPr>
              <a:t> le pause </a:t>
            </a:r>
            <a:r>
              <a:rPr lang="en-US" sz="3600" dirty="0" err="1">
                <a:solidFill>
                  <a:schemeClr val="tx1"/>
                </a:solidFill>
              </a:rPr>
              <a:t>dell’utente</a:t>
            </a:r>
            <a:r>
              <a:rPr lang="en-US" sz="3600" dirty="0">
                <a:solidFill>
                  <a:schemeClr val="tx1"/>
                </a:solidFill>
              </a:rPr>
              <a:t> -</a:t>
            </a:r>
            <a:r>
              <a:rPr lang="en-US" sz="3600" dirty="0">
                <a:solidFill>
                  <a:schemeClr val="bg1"/>
                </a:solidFill>
              </a:rPr>
              <a:t>1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D0567AA-CA2E-1141-9189-4DA1CA46AE56}"/>
              </a:ext>
            </a:extLst>
          </p:cNvPr>
          <p:cNvSpPr/>
          <p:nvPr/>
        </p:nvSpPr>
        <p:spPr>
          <a:xfrm>
            <a:off x="4223982" y="327026"/>
            <a:ext cx="7876578" cy="22875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 err="1"/>
              <a:t>Spezzoni</a:t>
            </a:r>
            <a:r>
              <a:rPr lang="en-US" sz="2400" b="1" dirty="0"/>
              <a:t> di </a:t>
            </a:r>
            <a:r>
              <a:rPr lang="en-US" sz="2400" b="1" dirty="0" err="1"/>
              <a:t>filmati</a:t>
            </a:r>
            <a:r>
              <a:rPr lang="en-US" sz="2400" b="1" dirty="0"/>
              <a:t> </a:t>
            </a:r>
            <a:r>
              <a:rPr lang="en-US" sz="2400" b="1" dirty="0" err="1"/>
              <a:t>montati</a:t>
            </a:r>
            <a:r>
              <a:rPr lang="en-US" sz="2400" b="1" dirty="0"/>
              <a:t> e </a:t>
            </a:r>
            <a:r>
              <a:rPr lang="en-US" sz="2400" b="1" dirty="0" err="1"/>
              <a:t>intervallati</a:t>
            </a:r>
            <a:r>
              <a:rPr lang="en-US" sz="2400" b="1" dirty="0"/>
              <a:t> con QR CODE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Un account </a:t>
            </a:r>
            <a:r>
              <a:rPr lang="en-US" sz="2400" b="1" dirty="0" err="1"/>
              <a:t>Youtube</a:t>
            </a:r>
            <a:r>
              <a:rPr lang="en-US" sz="2400" b="1" dirty="0"/>
              <a:t> o (</a:t>
            </a:r>
            <a:r>
              <a:rPr lang="en-US" sz="2400" b="1" dirty="0" err="1"/>
              <a:t>meglio</a:t>
            </a:r>
            <a:r>
              <a:rPr lang="en-US" sz="2400" b="1" dirty="0"/>
              <a:t>) </a:t>
            </a:r>
            <a:r>
              <a:rPr lang="en-US" sz="2400" b="1" dirty="0" err="1"/>
              <a:t>altrove</a:t>
            </a:r>
            <a:endParaRPr lang="en-US" sz="2400" b="1" dirty="0"/>
          </a:p>
        </p:txBody>
      </p:sp>
      <p:pic>
        <p:nvPicPr>
          <p:cNvPr id="9" name="Segnaposto contenuto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DA4750FE-B331-5841-9F8E-7B2CCA1C6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6" r="7463" b="1"/>
          <a:stretch/>
        </p:blipFill>
        <p:spPr>
          <a:xfrm>
            <a:off x="-9168" y="2763151"/>
            <a:ext cx="12201168" cy="4093262"/>
          </a:xfrm>
          <a:custGeom>
            <a:avLst/>
            <a:gdLst/>
            <a:ahLst/>
            <a:cxnLst/>
            <a:rect l="l" t="t" r="r" b="b"/>
            <a:pathLst>
              <a:path w="12201168" h="4093262">
                <a:moveTo>
                  <a:pt x="12201168" y="0"/>
                </a:moveTo>
                <a:lnTo>
                  <a:pt x="12201168" y="4093262"/>
                </a:lnTo>
                <a:lnTo>
                  <a:pt x="0" y="4093262"/>
                </a:lnTo>
                <a:lnTo>
                  <a:pt x="0" y="49771"/>
                </a:lnTo>
                <a:lnTo>
                  <a:pt x="344880" y="64399"/>
                </a:lnTo>
                <a:cubicBezTo>
                  <a:pt x="3386438" y="213466"/>
                  <a:pt x="6427997" y="534535"/>
                  <a:pt x="9469555" y="167599"/>
                </a:cubicBezTo>
                <a:cubicBezTo>
                  <a:pt x="10229945" y="75865"/>
                  <a:pt x="10990334" y="27132"/>
                  <a:pt x="11750723" y="796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8451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6787B8-831B-9142-BB2E-4D7F9CA8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80" y="2072667"/>
            <a:ext cx="2877980" cy="270927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Valorizzare</a:t>
            </a:r>
            <a:r>
              <a:rPr lang="en-US" sz="2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le pause </a:t>
            </a:r>
            <a:r>
              <a:rPr lang="en-US" sz="2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dell’utente</a:t>
            </a:r>
            <a:r>
              <a:rPr lang="en-US" sz="2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- 2</a:t>
            </a:r>
          </a:p>
        </p:txBody>
      </p:sp>
      <p:pic>
        <p:nvPicPr>
          <p:cNvPr id="5" name="Elementi multimediali online 4" descr="Marco Guastavigna - Prefit 2020 - TIC - 8. Contenuti aperti">
            <a:hlinkClick r:id="" action="ppaction://media"/>
            <a:extLst>
              <a:ext uri="{FF2B5EF4-FFF2-40B4-BE49-F238E27FC236}">
                <a16:creationId xmlns:a16="http://schemas.microsoft.com/office/drawing/2014/main" id="{C6EFC67A-255F-EC42-B8BF-39989D3D6E2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51313" y="924925"/>
            <a:ext cx="7188199" cy="4043362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1D0567AA-CA2E-1141-9189-4DA1CA46AE56}"/>
              </a:ext>
            </a:extLst>
          </p:cNvPr>
          <p:cNvSpPr/>
          <p:nvPr/>
        </p:nvSpPr>
        <p:spPr>
          <a:xfrm>
            <a:off x="5368447" y="4872478"/>
            <a:ext cx="6096000" cy="172354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/>
              <a:t>Un proprio filmato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/>
              <a:t>Un account </a:t>
            </a:r>
            <a:r>
              <a:rPr lang="it-IT" sz="2400" b="1" dirty="0" err="1"/>
              <a:t>Youtube</a:t>
            </a:r>
            <a:r>
              <a:rPr lang="it-IT" sz="2400" b="1" dirty="0"/>
              <a:t> o (meglio) altrove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 err="1"/>
              <a:t>Qrcode</a:t>
            </a:r>
            <a:r>
              <a:rPr lang="it-IT" sz="2400" b="1" dirty="0"/>
              <a:t> nel filmato</a:t>
            </a:r>
          </a:p>
        </p:txBody>
      </p:sp>
    </p:spTree>
    <p:extLst>
      <p:ext uri="{BB962C8B-B14F-4D97-AF65-F5344CB8AC3E}">
        <p14:creationId xmlns:p14="http://schemas.microsoft.com/office/powerpoint/2010/main" val="301100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6787B8-831B-9142-BB2E-4D7F9CA8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56" y="321211"/>
            <a:ext cx="10762488" cy="12070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Mettersi in proprio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DDA78BA-978D-E74B-A441-F59F7C578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2747"/>
          <a:stretch/>
        </p:blipFill>
        <p:spPr>
          <a:xfrm>
            <a:off x="609600" y="2423680"/>
            <a:ext cx="5212080" cy="3856948"/>
          </a:xfrm>
          <a:prstGeom prst="rect">
            <a:avLst/>
          </a:prstGeom>
        </p:spPr>
      </p:pic>
      <p:pic>
        <p:nvPicPr>
          <p:cNvPr id="7" name="Segnaposto contenuto 6" descr="Immagine che contiene screenshot, interni, monitor, sedendo&#10;&#10;Descrizione generata automaticamente">
            <a:hlinkClick r:id="rId3"/>
            <a:extLst>
              <a:ext uri="{FF2B5EF4-FFF2-40B4-BE49-F238E27FC236}">
                <a16:creationId xmlns:a16="http://schemas.microsoft.com/office/drawing/2014/main" id="{1FCEA722-BB21-E540-B28D-782C424CE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8932" r="-1" b="-1"/>
          <a:stretch/>
        </p:blipFill>
        <p:spPr>
          <a:xfrm>
            <a:off x="6370320" y="2423040"/>
            <a:ext cx="5212080" cy="385756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1D0567AA-CA2E-1141-9189-4DA1CA46AE56}"/>
              </a:ext>
            </a:extLst>
          </p:cNvPr>
          <p:cNvSpPr/>
          <p:nvPr/>
        </p:nvSpPr>
        <p:spPr>
          <a:xfrm>
            <a:off x="5291327" y="4611231"/>
            <a:ext cx="6096000" cy="209288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200" b="1" dirty="0"/>
              <a:t>Un proprio filmato,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200" b="1" dirty="0"/>
              <a:t>un proprio player,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200" b="1" dirty="0"/>
              <a:t>un proprio spazio web,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200" b="1" dirty="0" err="1"/>
              <a:t>App</a:t>
            </a:r>
            <a:r>
              <a:rPr lang="it-IT" sz="2200" b="1" dirty="0"/>
              <a:t> dedicata (</a:t>
            </a:r>
            <a:r>
              <a:rPr lang="it-IT" sz="2200" b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Movavi Academic 2020</a:t>
            </a:r>
            <a:r>
              <a:rPr lang="it-IT" sz="2200" b="1" dirty="0"/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200" b="1" dirty="0" err="1"/>
              <a:t>QRcode</a:t>
            </a:r>
            <a:endParaRPr lang="it-IT" sz="2200" b="1" dirty="0"/>
          </a:p>
        </p:txBody>
      </p:sp>
    </p:spTree>
    <p:extLst>
      <p:ext uri="{BB962C8B-B14F-4D97-AF65-F5344CB8AC3E}">
        <p14:creationId xmlns:p14="http://schemas.microsoft.com/office/powerpoint/2010/main" val="1733529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Free </a:t>
            </a:r>
            <a:r>
              <a:rPr lang="it-IT" dirty="0" err="1">
                <a:ea typeface="+mj-ea"/>
                <a:cs typeface="+mj-cs"/>
              </a:rPr>
              <a:t>movies</a:t>
            </a:r>
            <a:r>
              <a:rPr lang="it-IT" dirty="0">
                <a:ea typeface="+mj-ea"/>
                <a:cs typeface="+mj-cs"/>
              </a:rPr>
              <a:t>, Creative </a:t>
            </a:r>
            <a:r>
              <a:rPr lang="it-IT" dirty="0" err="1">
                <a:ea typeface="+mj-ea"/>
                <a:cs typeface="+mj-cs"/>
              </a:rPr>
              <a:t>commons</a:t>
            </a:r>
            <a:r>
              <a:rPr lang="it-IT" dirty="0">
                <a:ea typeface="+mj-ea"/>
                <a:cs typeface="+mj-cs"/>
              </a:rPr>
              <a:t> </a:t>
            </a:r>
            <a:r>
              <a:rPr lang="it-IT" dirty="0" err="1">
                <a:ea typeface="+mj-ea"/>
                <a:cs typeface="+mj-cs"/>
              </a:rPr>
              <a:t>licenses</a:t>
            </a:r>
            <a:endParaRPr lang="it-IT" dirty="0">
              <a:ea typeface="+mj-ea"/>
              <a:cs typeface="+mj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890713"/>
            <a:ext cx="12087225" cy="5033962"/>
          </a:xfrm>
        </p:spPr>
        <p:txBody>
          <a:bodyPr>
            <a:normAutofit/>
          </a:bodyPr>
          <a:lstStyle/>
          <a:p>
            <a:pPr marL="457200" lvl="1" indent="0" eaLnBrk="1" hangingPunct="1">
              <a:buFont typeface="Wingdings 2" panose="05020102010507070707" pitchFamily="18" charset="2"/>
              <a:buNone/>
            </a:pPr>
            <a:r>
              <a:rPr lang="it-IT" altLang="it-IT" sz="3400" b="1" i="1"/>
              <a:t>Filmati </a:t>
            </a:r>
            <a:r>
              <a:rPr lang="it-IT" altLang="it-IT" sz="3400" b="1" i="1">
                <a:hlinkClick r:id="rId3"/>
              </a:rPr>
              <a:t>rilasciati e distribuiti</a:t>
            </a:r>
          </a:p>
          <a:p>
            <a:pPr marL="457200" lvl="1" indent="0" eaLnBrk="1" hangingPunct="1">
              <a:buFont typeface="Wingdings 2" panose="05020102010507070707" pitchFamily="18" charset="2"/>
              <a:buNone/>
            </a:pPr>
            <a:r>
              <a:rPr lang="it-IT" altLang="it-IT" sz="3400" b="1" i="1">
                <a:hlinkClick r:id="rId3"/>
              </a:rPr>
              <a:t>liberi da copyright = </a:t>
            </a:r>
            <a:r>
              <a:rPr lang="it-IT" altLang="it-IT" sz="3400" b="1" i="1"/>
              <a:t>legalmente scaricabili</a:t>
            </a:r>
            <a:endParaRPr lang="it-IT" altLang="it-IT" sz="3400" b="1"/>
          </a:p>
        </p:txBody>
      </p:sp>
      <p:pic>
        <p:nvPicPr>
          <p:cNvPr id="20483" name="Immagine 5" descr="Schermata 2014-11-12 alle 21.42.32.png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713" y="4043363"/>
            <a:ext cx="13081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Immagine 6" descr="Schermata 2014-11-12 alle 21.51.48.png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5256213"/>
            <a:ext cx="557053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Soluzione “citazione” A – il link</a:t>
            </a:r>
          </a:p>
        </p:txBody>
      </p:sp>
      <p:pic>
        <p:nvPicPr>
          <p:cNvPr id="21506" name="Immagine 2" descr="Schermata 2014-11-12 alle 22.01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2105025"/>
            <a:ext cx="811530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Immagine 4" descr="Schermata 2014-11-12 alle 22.06.4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38" y="4397375"/>
            <a:ext cx="83439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90832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dirty="0"/>
              <a:t>Soluzione “citazione” B  – Copiare il codice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072"/>
            <a:ext cx="5667375" cy="790575"/>
          </a:xfrm>
          <a:prstGeom prst="rect">
            <a:avLst/>
          </a:prstGeom>
        </p:spPr>
      </p:pic>
      <p:sp>
        <p:nvSpPr>
          <p:cNvPr id="6" name="Freccia in giù 5"/>
          <p:cNvSpPr/>
          <p:nvPr/>
        </p:nvSpPr>
        <p:spPr>
          <a:xfrm>
            <a:off x="3760839" y="1725561"/>
            <a:ext cx="634180" cy="11407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58" y="3801088"/>
            <a:ext cx="4770335" cy="2794521"/>
          </a:xfrm>
          <a:prstGeom prst="rect">
            <a:avLst/>
          </a:prstGeom>
        </p:spPr>
      </p:pic>
      <p:sp>
        <p:nvSpPr>
          <p:cNvPr id="8" name="Freccia a destra 7"/>
          <p:cNvSpPr/>
          <p:nvPr/>
        </p:nvSpPr>
        <p:spPr>
          <a:xfrm>
            <a:off x="1209368" y="5095109"/>
            <a:ext cx="1120877" cy="5977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16" y="2371418"/>
            <a:ext cx="3371850" cy="3867150"/>
          </a:xfrm>
          <a:prstGeom prst="rect">
            <a:avLst/>
          </a:prstGeom>
        </p:spPr>
      </p:pic>
      <p:sp>
        <p:nvSpPr>
          <p:cNvPr id="10" name="Freccia a sinistra 9"/>
          <p:cNvSpPr/>
          <p:nvPr/>
        </p:nvSpPr>
        <p:spPr>
          <a:xfrm>
            <a:off x="10941153" y="5884605"/>
            <a:ext cx="1078782" cy="4866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altLang="it-IT" sz="3600"/>
              <a:t>Soluzione “citazione” B  – incollare il codice in propria pagina HTML</a:t>
            </a:r>
          </a:p>
        </p:txBody>
      </p:sp>
      <p:pic>
        <p:nvPicPr>
          <p:cNvPr id="2355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2076450"/>
            <a:ext cx="9177337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altLang="it-IT" sz="3600"/>
              <a:t>Soluzione “citazione” B  – risultato nel browser a pagina collocata su server remoto</a:t>
            </a:r>
          </a:p>
        </p:txBody>
      </p:sp>
      <p:pic>
        <p:nvPicPr>
          <p:cNvPr id="24578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1906588"/>
            <a:ext cx="5443538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altLang="it-IT" sz="3600"/>
              <a:t>Soluzione “citazione” B – incollare il codice </a:t>
            </a:r>
            <a:br>
              <a:rPr lang="it-IT" altLang="it-IT" sz="3600"/>
            </a:br>
            <a:r>
              <a:rPr lang="it-IT" altLang="it-IT" sz="3600"/>
              <a:t>in Wordpress</a:t>
            </a:r>
          </a:p>
        </p:txBody>
      </p:sp>
      <p:pic>
        <p:nvPicPr>
          <p:cNvPr id="25602" name="Immagine 2" descr="Schermata 2014-11-12 alle 22.29.5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3813"/>
            <a:ext cx="11844338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12192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Soluzione “citazione” B – effetto in Wordpress</a:t>
            </a:r>
          </a:p>
        </p:txBody>
      </p:sp>
      <p:pic>
        <p:nvPicPr>
          <p:cNvPr id="26626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2233613"/>
            <a:ext cx="588168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Trafficare con i video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zione">
  <a:themeElements>
    <a:clrScheme name="Citazion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Citazion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azion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712</Words>
  <Application>Microsoft Macintosh PowerPoint</Application>
  <PresentationFormat>Widescreen</PresentationFormat>
  <Paragraphs>77</Paragraphs>
  <Slides>26</Slides>
  <Notes>13</Notes>
  <HiddenSlides>0</HiddenSlides>
  <MMClips>8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Calibri</vt:lpstr>
      <vt:lpstr>Century Gothic</vt:lpstr>
      <vt:lpstr>Wingdings 2</vt:lpstr>
      <vt:lpstr>Citazione</vt:lpstr>
      <vt:lpstr>Trafficare con i video…</vt:lpstr>
      <vt:lpstr>Il problema sono i diritti…</vt:lpstr>
      <vt:lpstr>Free movies, Creative commons licenses</vt:lpstr>
      <vt:lpstr>Soluzione “citazione” A – il link</vt:lpstr>
      <vt:lpstr>Soluzione “citazione” B  – Copiare il codice</vt:lpstr>
      <vt:lpstr>Soluzione “citazione” B  – incollare il codice in propria pagina HTML</vt:lpstr>
      <vt:lpstr>Soluzione “citazione” B  – risultato nel browser a pagina collocata su server remoto</vt:lpstr>
      <vt:lpstr>Soluzione “citazione” B – incollare il codice  in Wordpress</vt:lpstr>
      <vt:lpstr>Soluzione “citazione” B – effetto in Wordpress</vt:lpstr>
      <vt:lpstr>Soluzione “citazione” B – Facebook</vt:lpstr>
      <vt:lpstr>NB: ePub editor offre una soluzione automatizzata</vt:lpstr>
      <vt:lpstr>«Annotare» filmati (classificazione  in progress)</vt:lpstr>
      <vt:lpstr>1. Applicazioni dedicate, con paradigmi diversi l’una dall’altra</vt:lpstr>
      <vt:lpstr>VideoAnt: flusso continuo del filmato e note* a comparsa sincronizzata</vt:lpstr>
      <vt:lpstr>Vibby: flusso di parti selezionate (highlight) di uno o più filmati con note corrispondenti*; utente decide la fruizione, full video o highlights </vt:lpstr>
      <vt:lpstr>Yinote (estensione per browser): accesso mediante condivisione di documenti esterni a parti del filmato a partire da screenshot elaborati*  * - testo libero  con link attivi,  - strumenti grafici, - didascalie  </vt:lpstr>
      <vt:lpstr>Timelinely: flusso del filmato con arresto deciso da utente che agisce sulla timeline delle note*  * -testo,  -immagini, - link attivabili, registrazioni audio-video originali </vt:lpstr>
      <vt:lpstr>Edpuzzle: flusso del filmato con arresto e attività* a comparsa singola; prevista eventuale selezione iniziale globale del filmato  * - testo,  - domande aperte  e chiuse; - link attivabili</vt:lpstr>
      <vt:lpstr>HapYak: “Esperienze” Lezione, Playlist, Pagina di destinazione, Ramificazione, Sincronizzazione a slide (dal portale  Quick Start – 20 $ al mese)  Strumenti: Capitoli, link, inviti ad azione, domande e sondaggi </vt:lpstr>
      <vt:lpstr>Islcollective Video lessons: 4 modalità di flusso del video, che prevedono arresto e comparsa dei quesiti  *- Cloze - Scelta multipla - Frase da riordinare - Domanda a risposta a perta  - Corrispondenze - Dizionario illustrato interattivo - Correzione - Ascolta e tocca la parola (esclusiva; non compatibile con le altre opzioni operative)  </vt:lpstr>
      <vt:lpstr>Ted ed: flusso del filmato ed attività* strutturate e selezionabili compresenti in toto, ma gestibili da utente  *- Let's Begin - Think (domande aperte o chiuse) - Dig Deeper - Discuss - And Finally...  - Link attivabili</vt:lpstr>
      <vt:lpstr>Approfondimento individuale</vt:lpstr>
      <vt:lpstr>2 Bricolage digitale</vt:lpstr>
      <vt:lpstr>Valorizzare le pause dell’utente -1 </vt:lpstr>
      <vt:lpstr>Valorizzare le pause dell’utente - 2</vt:lpstr>
      <vt:lpstr>Mettersi in proprio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Trafficare con i video…</dc:title>
  <dc:creator>Marco Guastavigna</dc:creator>
  <cp:lastModifiedBy>Marco Guastavigna</cp:lastModifiedBy>
  <cp:revision>2</cp:revision>
  <dcterms:created xsi:type="dcterms:W3CDTF">2020-12-28T10:06:49Z</dcterms:created>
  <dcterms:modified xsi:type="dcterms:W3CDTF">2020-12-28T10:39:33Z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830111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D8.0.8</vt:lpwstr>
  </property>
</Properties>
</file>